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2"/>
  </p:notesMasterIdLst>
  <p:sldIdLst>
    <p:sldId id="256" r:id="rId2"/>
    <p:sldId id="302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71" r:id="rId12"/>
    <p:sldId id="266" r:id="rId13"/>
    <p:sldId id="273" r:id="rId14"/>
    <p:sldId id="277" r:id="rId15"/>
    <p:sldId id="278" r:id="rId16"/>
    <p:sldId id="279" r:id="rId17"/>
    <p:sldId id="280" r:id="rId18"/>
    <p:sldId id="283" r:id="rId19"/>
    <p:sldId id="287" r:id="rId20"/>
    <p:sldId id="308" r:id="rId21"/>
    <p:sldId id="307" r:id="rId22"/>
    <p:sldId id="269" r:id="rId23"/>
    <p:sldId id="270" r:id="rId24"/>
    <p:sldId id="284" r:id="rId25"/>
    <p:sldId id="286" r:id="rId26"/>
    <p:sldId id="296" r:id="rId27"/>
    <p:sldId id="304" r:id="rId28"/>
    <p:sldId id="289" r:id="rId29"/>
    <p:sldId id="292" r:id="rId30"/>
    <p:sldId id="294" r:id="rId31"/>
    <p:sldId id="295" r:id="rId32"/>
    <p:sldId id="293" r:id="rId33"/>
    <p:sldId id="298" r:id="rId34"/>
    <p:sldId id="300" r:id="rId35"/>
    <p:sldId id="301" r:id="rId36"/>
    <p:sldId id="309" r:id="rId37"/>
    <p:sldId id="306" r:id="rId38"/>
    <p:sldId id="285" r:id="rId39"/>
    <p:sldId id="310" r:id="rId40"/>
    <p:sldId id="305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FF"/>
    <a:srgbClr val="819BA8"/>
    <a:srgbClr val="959B9D"/>
    <a:srgbClr val="DAE2E5"/>
    <a:srgbClr val="ECF0F2"/>
    <a:srgbClr val="F3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48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47.85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26 16383,'41'0'0,"-8"0"0,-24 0 0,57-4 0,-29 3 0,34-3 0,-27 1 0,-30 2 0,27-3 0,-26 4 0,5 0 0,-5 0 0,-2 0 0,3 0 0,1 0 0,-1 0 0,0 0 0,1 0 0,-1 0 0,1 0 0,-1 0 0,0 0 0,1 0 0,-1 0 0,1 0 0,-1 0 0,0 0 0,1-4 0,-1 3 0,1-2 0,-1 3 0,0 0 0,1 0 0,-1 0 0,1 0 0,-1 0 0,1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8:30.118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76 16383,'49'-5'0,"-8"1"0,-33 4 0,8 0 0,8-3 0,-4 2 0,6-3 0,-10 4 0,2 0 0,9 0 0,-9-4 0,6 3 0,-4-2 0,-3 3 0,7-4 0,-3 3 0,0-3 0,3 1 0,-7 2 0,7-7 0,-3 7 0,-4-6 0,9 6 0,-11-6 0,9 6 0,-4-7 0,-3 7 0,7-2 0,0 3 0,-5 0 0,7 0 0,-9 0 0,4 0 0,3 0 0,-7 0 0,7 0 0,-3 0 0,0 0 0,3 3 0,-7-2 0,7 3 0,-3-4 0,0 0 0,2 3 0,-5-2 0,5 3 0,-2 0 0,0-3 0,3 2 0,-7 1 0,3 0 0,0 5 0,-2-5 0,5 3 0,-2-2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0.1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16383,'40'0'0,"-7"0"0,-24 0 0,3 0 0,8 0 0,-6 0 0,27 4 0,-27-3 0,16 2 0,-22-3 0,4 0 0,8 0 0,-2 0 0,2 0 0,7 4 0,-15-3 0,25 2 0,-25-3 0,18 0 0,-20 4 0,9-3 0,-3 3 0,-2-4 0,5 0 0,-6 0 0,3 0 0,1 0 0,-1 0 0,1 3 0,-1-2 0,0 3 0,1-4 0,-1 0 0,1 0 0,-1 0 0,0 3 0,1-2 0,-1 3 0,1-4 0,-1 0 0,0 0 0,1 0 0,-1 0 0,1 0 0,-1 0 0,0 0 0,1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2.98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 16383,'40'4'0,"-6"4"0,-26-7 0,4 2 0,8-3 0,2 0 0,-1 0 0,2 0 0,-13 0 0,9 0 0,-3 0 0,-2 0 0,5 4 0,-6-3 0,3 2 0,1-3 0,-1 4 0,0-3 0,1 3 0,-1-4 0,1 0 0,-1 0 0,0 0 0,1 0 0,-1 3 0,1-2 0,-1 3 0,0-4 0,1 0 0,-1 0 0,1 0 0,-1 3 0,0-2 0,1 3 0,-1-4 0,1 0 0,3 0 0,-7 0 0,7 0 0,0 0 0,-6 0 0,16 4 0,-19-3 0,8 2 0,-3-3 0,-6 0 0,13 0 0,-10 0 0,4 0 0,2 0 0,-9 0 0,9 0 0,-3 0 0,-2 0 0,5 0 0,-6 0 0,3 0 0,1 0 0,-1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9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50 16383,'40'-4'0,"-6"0"0,-26 4 0,7 0 0,6 0 0,34-4 0,-27 3 0,28-6 0,-45 6 0,8-3 0,-4 4 0,-5 0 0,13 0 0,-9 0 0,6 0 0,-4 0 0,-3 0 0,13 0 0,-14 0 0,37 0 0,-35 0 0,45 0 0,-44 0 0,48 0 0,-48 0 0,56 0 0,-55 0 0,54-3 0,-54 2 0,36-7 0,-41 7 0,19-2 0,-20 3 0,13 0 0,-9-4 0,2 3 0,3-3 0,-9 4 0,10 0 0,-4 0 0,-2 0 0,5 0 0,-6 0 0,3 0 0,0 0 0,1 0 0,-1 0 0,1 0 0,-1 0 0,0 0 0,1 0 0,-1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31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16383,'40'0'0,"-7"0"0,-24 0 0,2 0 0,9 0 0,-5 0 0,4 0 0,4 3 0,-11-2 0,11 3 0,-8-4 0,-5 0 0,13 0 0,-9 0 0,2 0 0,3 0 0,-9 0 0,9 0 0,-2 0 0,-4 0 0,6 0 0,-6 0 0,4 0 0,6 0 0,-8 0 0,19 0 0,-23 0 0,27 0 0,-26 0 0,25 0 0,-25 0 0,18 0 0,-20 0 0,9 0 0,-2 0 0,-4 0 0,6 0 0,-6 0 0,3 0 0,1 0 0,-1 0 0,1 0 0,-1 0 0,1 0 0,-1 0 0,4 0 0,-6 0 0,16 0 0,-18 0 0,29 0 0,-29 0 0,26 0 0,-27 0 0,11 0 0,-9 0 0,0 0 0,6 0 0,-5 0 0,2 0 0,3 0 0,-9 0 0,9 0 0,-6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47.85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26 16383,'41'0'0,"-8"0"0,-24 0 0,57-4 0,-29 3 0,34-3 0,-27 1 0,-30 2 0,27-3 0,-26 4 0,5 0 0,-5 0 0,-2 0 0,3 0 0,1 0 0,-1 0 0,0 0 0,1 0 0,-1 0 0,1 0 0,-1 0 0,0 0 0,1 0 0,-1 0 0,1 0 0,-1 0 0,0 0 0,1-4 0,-1 3 0,1-2 0,-1 3 0,0 0 0,1 0 0,-1 0 0,1 0 0,-1 0 0,1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51.1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76 16383,'40'0'0,"-6"0"0,-26 0 0,4 0 0,8-4 0,31-1 0,-22 1 0,66-7 0,-74 9 0,53-6 0,-62 8 0,36-3 0,-33 2 0,29-3 0,-36 0 0,17 3 0,-15-2 0,14 3 0,-10-4 0,27 3 0,-27-3 0,45 1 0,-44 2 0,33-7 0,-36 7 0,15-2 0,-15 3 0,1 0 0,6 0 0,2 0 0,-3 0 0,9 0 0,-17 0 0,5 0 0,4 0 0,-8 0 0,12 0 0,5 0 0,-12 0 0,14 0 0,-17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7:52.042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16383,'49'9'0,"-8"-2"0,-33-7 0,8 0 0,8 0 0,-4 0 0,6 0 0,-10 0 0,2 0 0,9 0 0,-9 0 0,6 0 0,0 0 0,-10 0 0,16 0 0,-15 0 0,9 0 0,-1 0 0,-8 0 0,11 4 0,-8-3 0,3 2 0,2-3 0,-5 0 0,5 0 0,-2 0 0,0 4 0,3-3 0,-7 6 0,11-6 0,-14 6 0,13-6 0,-10 3 0,4-1 0,3-2 0,-3 7 0,0-7 0,2 2 0,-5-3 0,5 0 0,-2 4 0,0-3 0,-1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8:30.118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76 16383,'49'-5'0,"-8"1"0,-33 4 0,8 0 0,8-3 0,-4 2 0,6-3 0,-10 4 0,2 0 0,9 0 0,-9-4 0,6 3 0,-4-2 0,-3 3 0,7-4 0,-3 3 0,0-3 0,3 1 0,-7 2 0,7-7 0,-3 7 0,-4-6 0,9 6 0,-11-6 0,9 6 0,-4-7 0,-3 7 0,7-2 0,0 3 0,-5 0 0,7 0 0,-9 0 0,4 0 0,3 0 0,-7 0 0,7 0 0,-3 0 0,0 0 0,3 3 0,-7-2 0,7 3 0,-3-4 0,0 0 0,2 3 0,-5-2 0,5 3 0,-2 0 0,0-3 0,3 2 0,-7 1 0,3 0 0,0 5 0,-2-5 0,5 3 0,-2-2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0.1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16383,'40'0'0,"-7"0"0,-24 0 0,3 0 0,8 0 0,-6 0 0,27 4 0,-27-3 0,16 2 0,-22-3 0,4 0 0,8 0 0,-2 0 0,2 0 0,7 4 0,-15-3 0,25 2 0,-25-3 0,18 0 0,-20 4 0,9-3 0,-3 3 0,-2-4 0,5 0 0,-6 0 0,3 0 0,1 0 0,-1 0 0,1 3 0,-1-2 0,0 3 0,1-4 0,-1 0 0,1 0 0,-1 0 0,0 3 0,1-2 0,-1 3 0,1-4 0,-1 0 0,0 0 0,1 0 0,-1 0 0,1 0 0,-1 0 0,0 0 0,1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51.1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76 16383,'40'0'0,"-6"0"0,-26 0 0,4 0 0,8-4 0,31-1 0,-22 1 0,66-7 0,-74 9 0,53-6 0,-62 8 0,36-3 0,-33 2 0,29-3 0,-36 0 0,17 3 0,-15-2 0,14 3 0,-10-4 0,27 3 0,-27-3 0,45 1 0,-44 2 0,33-7 0,-36 7 0,15-2 0,-15 3 0,1 0 0,6 0 0,2 0 0,-3 0 0,9 0 0,-17 0 0,5 0 0,4 0 0,-8 0 0,12 0 0,5 0 0,-12 0 0,14 0 0,-17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2.98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 16383,'40'4'0,"-6"4"0,-26-7 0,4 2 0,8-3 0,2 0 0,-1 0 0,2 0 0,-13 0 0,9 0 0,-3 0 0,-2 0 0,5 4 0,-6-3 0,3 2 0,1-3 0,-1 4 0,0-3 0,1 3 0,-1-4 0,1 0 0,-1 0 0,0 0 0,1 0 0,-1 3 0,1-2 0,-1 3 0,0-4 0,1 0 0,-1 0 0,1 0 0,-1 3 0,0-2 0,1 3 0,-1-4 0,1 0 0,3 0 0,-7 0 0,7 0 0,0 0 0,-6 0 0,16 4 0,-19-3 0,8 2 0,-3-3 0,-6 0 0,13 0 0,-10 0 0,4 0 0,2 0 0,-9 0 0,9 0 0,-3 0 0,-2 0 0,5 0 0,-6 0 0,3 0 0,1 0 0,-1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29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50 16383,'40'-4'0,"-6"0"0,-26 4 0,7 0 0,6 0 0,34-4 0,-27 3 0,28-6 0,-45 6 0,8-3 0,-4 4 0,-5 0 0,13 0 0,-9 0 0,6 0 0,-4 0 0,-3 0 0,13 0 0,-14 0 0,37 0 0,-35 0 0,45 0 0,-44 0 0,48 0 0,-48 0 0,56 0 0,-55 0 0,54-3 0,-54 2 0,36-7 0,-41 7 0,19-2 0,-20 3 0,13 0 0,-9-4 0,2 3 0,3-3 0,-9 4 0,10 0 0,-4 0 0,-2 0 0,5 0 0,-6 0 0,3 0 0,0 0 0,1 0 0,-1 0 0,1 0 0,-1 0 0,0 0 0,1 0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9:31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16383,'40'0'0,"-7"0"0,-24 0 0,2 0 0,9 0 0,-5 0 0,4 0 0,4 3 0,-11-2 0,11 3 0,-8-4 0,-5 0 0,13 0 0,-9 0 0,2 0 0,3 0 0,-9 0 0,9 0 0,-2 0 0,-4 0 0,6 0 0,-6 0 0,4 0 0,6 0 0,-8 0 0,19 0 0,-23 0 0,27 0 0,-26 0 0,25 0 0,-25 0 0,18 0 0,-20 0 0,9 0 0,-2 0 0,-4 0 0,6 0 0,-6 0 0,3 0 0,1 0 0,-1 0 0,1 0 0,-1 0 0,1 0 0,-1 0 0,4 0 0,-6 0 0,16 0 0,-18 0 0,29 0 0,-29 0 0,26 0 0,-27 0 0,11 0 0,-9 0 0,0 0 0,6 0 0,-5 0 0,2 0 0,3 0 0,-9 0 0,9 0 0,-6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02.73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59 16383,'41'-5'0,"-8"2"0,-25 3 0,8 0 0,1 0 0,1 0 0,19-4 0,-23 3 0,16-3 0,-22 4 0,4 0 0,8-3 0,-6 2 0,6-3 0,-5 4 0,-5 0 0,27-4 0,-23 3 0,34-6 0,-35 6 0,21-3 0,-24 4 0,5 0 0,12-3 0,-14 2 0,13-3 0,-7 4 0,-8 0 0,19 0 0,-19 0 0,26-4 0,-24 3 0,25-2 0,-28 3 0,10 0 0,-5 0 0,-5 0 0,13 0 0,-9 0 0,2 0 0,-4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04.6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16383,'37'4'0,"-4"-3"0,-29 3 0,8-4 0,12 3 0,-9-2 0,8 3 0,-4-1 0,-8-2 0,19 3 0,-19-4 0,12 0 0,-10 0 0,-1 0 0,8 0 0,-7 0 0,4 0 0,2 0 0,-9 0 0,9 0 0,-3 0 0,-2 0 0,5 0 0,-6 0 0,3 0 0,1 0 0,-1 0 0,1 0 0,-1 0 0,0 0 0,8 0 0,-9 0 0,22-4 0,-28 0 0,20-1 0,-20 1 0,4 4 0,14-3 0,-16 2 0,12-3 0,-7 4 0,-6 0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16.837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42 16383,'49'0'0,"-8"0"0,-33 0 0,11 0 0,3 0 0,18 0 0,-16 0 0,6 0 0,-17 0 0,7 0 0,4 0 0,-6-3 0,9 2 0,-10-3 0,4 4 0,3 0 0,-7 0 0,7-4 0,-3 3 0,0-2 0,2 3 0,-5 0 0,5 0 0,-2 0 0,0 0 0,3 0 0,-7 0 0,7 0 0,-3-4 0,0 3 0,3-3 0,-7 4 0,7-3 0,-3 2 0,0-7 0,-1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21.13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42 16383,'49'0'0,"-8"0"0,-33 0 0,8 0 0,8-4 0,-1 4 0,1-4 0,-1 4 0,-9 0 0,25 0 0,-23 0 0,21-4 0,-26 3 0,16-2 0,-6 3 0,-3 0 0,8 0 0,-8 0 0,3-4 0,2 3 0,-5-3 0,5 4 0,-2 0 0,4-4 0,-4 4 0,13-4 0,-17 4 0,13-4 0,-14 3 0,2-2 0,9 3 0,-9 0 0,6 0 0,-4 0 0,-3 0 0,7 0 0,-3 0 0,0 0 0,3 0 0,-7 0 0,7 0 0,-3 3 0,-1-2 0,8 3 0,-14-4 0,13 0 0,-10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33.13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 16383,'40'4'0,"-6"0"0,-26-4 0,8 0 0,1 0 0,18 4 0,-15-3 0,14 2 0,-24-3 0,13 0 0,-9 0 0,2 0 0,3 0 0,-9 0 0,9 0 0,-2 0 0,-4 0 0,7 0 0,-8 0 0,5 0 0,-1 0 0,8 0 0,-10 4 0,6-3 0,2 2 0,-10-3 0,26 0 0,-27 0 0,12 0 0,-7 0 0,-6 0 0,12 4 0,-8-3 0,3 3 0,-6-4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34.89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92 16383,'41'-9'0,"-8"1"0,-25 8 0,8-3 0,1-2 0,22-3 0,-21-1 0,15 5 0,-28 0 0,32-3 0,-22 5 0,22-9 0,-28 10 0,3-3 0,7 4 0,-8 0 0,12 0 0,-10 0 0,0 0 0,6-4 0,-2 3 0,0-2 0,3 3 0,-8-4 0,5 3 0,3-3 0,1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43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16383,'40'0'0,"-6"0"0,-26 0 0,8-4 0,1 3 0,19-2 0,-16 3 0,35 0 0,-39 0 0,39-4 0,-42 3 0,28-3 0,-29 4 0,14 0 0,-13 0 0,0 0 0,10 0 0,-12 0 0,8 0 0,-4 0 0,-1 0 0,6 0 0,-4 0 0,-3 0 0,6 0 0,-5 0 0,2 0 0,3 0 0,-8 0 0,8 0 0,-3 0 0,-2 0 0,9 0 0,-13 0 0,9 0 0,-3-3 0,-2 2 0,1-3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47.85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26 16383,'41'0'0,"-8"0"0,-24 0 0,57-4 0,-29 3 0,34-3 0,-27 1 0,-30 2 0,27-3 0,-26 4 0,5 0 0,-5 0 0,-2 0 0,3 0 0,1 0 0,-1 0 0,0 0 0,1 0 0,-1 0 0,1 0 0,-1 0 0,0 0 0,1 0 0,-1 0 0,1 0 0,-1 0 0,0 0 0,1-4 0,-1 3 0,1-2 0,-1 3 0,0 0 0,1 0 0,-1 0 0,1 0 0,-1 0 0,1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58:50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16383,'40'0'0,"-7"0"0,-24 0 0,13 0 0,6 0 0,59 0 0,-44 0 0,36-3 0,-2-1 0,-43 2 0,29-4 0,-5 1 0,-44 4 0,23-7 0,-27 7 0,1-2 0,9-1 0,-9 3 0,11-6 0,-9 6 0,3-3 0,1 0 0,7 0 0,-10-1 0,16-6 0,-19 9 0,16-9 0,-17 10 0,5-6 0,1 2 0,-6 0 0,9-2 0,-3 6 0,-2-3 0,5 4 0,-6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51.1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76 16383,'40'0'0,"-6"0"0,-26 0 0,4 0 0,8-4 0,31-1 0,-22 1 0,66-7 0,-74 9 0,53-6 0,-62 8 0,36-3 0,-33 2 0,29-3 0,-36 0 0,17 3 0,-15-2 0,14 3 0,-10-4 0,27 3 0,-27-3 0,45 1 0,-44 2 0,33-7 0,-36 7 0,15-2 0,-15 3 0,1 0 0,6 0 0,2 0 0,-3 0 0,9 0 0,-17 0 0,5 0 0,4 0 0,-8 0 0,12 0 0,5 0 0,-12 0 0,14 0 0,-17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7:52.042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16383,'49'9'0,"-8"-2"0,-33-7 0,8 0 0,8 0 0,-4 0 0,6 0 0,-10 0 0,2 0 0,9 0 0,-9 0 0,6 0 0,0 0 0,-10 0 0,16 0 0,-15 0 0,9 0 0,-1 0 0,-8 0 0,11 4 0,-8-3 0,3 2 0,2-3 0,-5 0 0,5 0 0,-2 0 0,0 4 0,3-3 0,-7 6 0,11-6 0,-14 6 0,13-6 0,-10 3 0,4-1 0,3-2 0,-3 7 0,0-7 0,2 2 0,-5-3 0,5 0 0,-2 4 0,0-3 0,-1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8:30.118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76 16383,'49'-5'0,"-8"1"0,-33 4 0,8 0 0,8-3 0,-4 2 0,6-3 0,-10 4 0,2 0 0,9 0 0,-9-4 0,6 3 0,-4-2 0,-3 3 0,7-4 0,-3 3 0,0-3 0,3 1 0,-7 2 0,7-7 0,-3 7 0,-4-6 0,9 6 0,-11-6 0,9 6 0,-4-7 0,-3 7 0,7-2 0,0 3 0,-5 0 0,7 0 0,-9 0 0,4 0 0,3 0 0,-7 0 0,7 0 0,-3 0 0,0 0 0,3 3 0,-7-2 0,7 3 0,-3-4 0,0 0 0,2 3 0,-5-2 0,5 3 0,-2 0 0,0-3 0,3 2 0,-7 1 0,3 0 0,0 5 0,-2-5 0,5 3 0,-2-2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47.85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26 16383,'41'0'0,"-8"0"0,-24 0 0,57-4 0,-29 3 0,34-3 0,-27 1 0,-30 2 0,27-3 0,-26 4 0,5 0 0,-5 0 0,-2 0 0,3 0 0,1 0 0,-1 0 0,0 0 0,1 0 0,-1 0 0,1 0 0,-1 0 0,0 0 0,1 0 0,-1 0 0,1 0 0,-1 0 0,0 0 0,1-4 0,-1 3 0,1-2 0,-1 3 0,0 0 0,1 0 0,-1 0 0,1 0 0,-1 0 0,1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6:51.1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76 16383,'40'0'0,"-6"0"0,-26 0 0,4 0 0,8-4 0,31-1 0,-22 1 0,66-7 0,-74 9 0,53-6 0,-62 8 0,36-3 0,-33 2 0,29-3 0,-36 0 0,17 3 0,-15-2 0,14 3 0,-10-4 0,27 3 0,-27-3 0,45 1 0,-44 2 0,33-7 0,-36 7 0,15-2 0,-15 3 0,1 0 0,6 0 0,2 0 0,-3 0 0,9 0 0,-17 0 0,5 0 0,4 0 0,-8 0 0,12 0 0,5 0 0,-12 0 0,14 0 0,-17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47:52.042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16383,'49'9'0,"-8"-2"0,-33-7 0,8 0 0,8 0 0,-4 0 0,6 0 0,-10 0 0,2 0 0,9 0 0,-9 0 0,6 0 0,0 0 0,-10 0 0,16 0 0,-15 0 0,9 0 0,-1 0 0,-8 0 0,11 4 0,-8-3 0,3 2 0,2-3 0,-5 0 0,5 0 0,-2 0 0,0 4 0,3-3 0,-7 6 0,11-6 0,-14 6 0,13-6 0,-10 3 0,4-1 0,3-2 0,-3 7 0,0-7 0,2 2 0,-5-3 0,5 0 0,-2 4 0,0-3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51759-AEBB-2643-8A4D-979FDD730C1E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3032-A5F2-F74B-AA13-5936AF5D98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6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www.scinexx.de</a:t>
            </a:r>
            <a:r>
              <a:rPr lang="de-DE" dirty="0"/>
              <a:t>/</a:t>
            </a:r>
            <a:r>
              <a:rPr lang="de-DE" dirty="0" err="1"/>
              <a:t>wp</a:t>
            </a:r>
            <a:r>
              <a:rPr lang="de-DE" dirty="0"/>
              <a:t>-content/</a:t>
            </a:r>
            <a:r>
              <a:rPr lang="de-DE" dirty="0" err="1"/>
              <a:t>uploads</a:t>
            </a:r>
            <a:r>
              <a:rPr lang="de-DE" dirty="0"/>
              <a:t>/</a:t>
            </a:r>
            <a:r>
              <a:rPr lang="de-DE" dirty="0" err="1"/>
              <a:t>r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rechenneuroneng.jpg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4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ist ein Graph? Zunächst denkt man nun erstmal an Funktionen in einem Koordinatensystem, doch ein Graph definiert sich erstmal grundlegend als…</a:t>
            </a:r>
          </a:p>
          <a:p>
            <a:r>
              <a:rPr lang="de-DE" dirty="0"/>
              <a:t>Besonders lassen sich leicht Anwendungen finden. Daher zunächst einmal eine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1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thumb</a:t>
            </a:r>
            <a:r>
              <a:rPr lang="de-DE" dirty="0"/>
              <a:t>/b/</a:t>
            </a:r>
            <a:r>
              <a:rPr lang="de-DE" dirty="0" err="1"/>
              <a:t>bd</a:t>
            </a:r>
            <a:r>
              <a:rPr lang="de-DE" dirty="0"/>
              <a:t>/Google_Maps_Logo_2020.svg/1137px-Google_Maps_Logo_2020.svg.png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1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1: https://</a:t>
            </a:r>
            <a:r>
              <a:rPr lang="de-DE" dirty="0" err="1"/>
              <a:t>www.dasgehirn.info</a:t>
            </a:r>
            <a:r>
              <a:rPr lang="de-DE" dirty="0"/>
              <a:t>/</a:t>
            </a:r>
            <a:r>
              <a:rPr lang="de-DE" dirty="0" err="1"/>
              <a:t>sites</a:t>
            </a:r>
            <a:r>
              <a:rPr lang="de-DE" dirty="0"/>
              <a:t>/</a:t>
            </a:r>
            <a:r>
              <a:rPr lang="de-DE" dirty="0" err="1"/>
              <a:t>default</a:t>
            </a:r>
            <a:r>
              <a:rPr lang="de-DE" dirty="0"/>
              <a:t>/</a:t>
            </a:r>
            <a:r>
              <a:rPr lang="de-DE" dirty="0" err="1"/>
              <a:t>files</a:t>
            </a:r>
            <a:r>
              <a:rPr lang="de-DE" dirty="0"/>
              <a:t>/</a:t>
            </a:r>
            <a:r>
              <a:rPr lang="de-DE" dirty="0" err="1"/>
              <a:t>styles</a:t>
            </a:r>
            <a:r>
              <a:rPr lang="de-DE" dirty="0"/>
              <a:t>/scale_768_w/</a:t>
            </a:r>
            <a:r>
              <a:rPr lang="de-DE" dirty="0" err="1"/>
              <a:t>public</a:t>
            </a:r>
            <a:r>
              <a:rPr lang="de-DE" dirty="0"/>
              <a:t>/</a:t>
            </a:r>
            <a:r>
              <a:rPr lang="de-DE" dirty="0" err="1"/>
              <a:t>teaser</a:t>
            </a:r>
            <a:r>
              <a:rPr lang="de-DE" dirty="0"/>
              <a:t>/4.14.0%20Netzwerke%20Edi.jpg?itok=8M1li7wO</a:t>
            </a:r>
          </a:p>
          <a:p>
            <a:r>
              <a:rPr lang="de-DE" dirty="0"/>
              <a:t>Bild 2: 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ef</a:t>
            </a:r>
            <a:r>
              <a:rPr lang="de-DE" dirty="0"/>
              <a:t>/</a:t>
            </a:r>
            <a:r>
              <a:rPr lang="de-DE" dirty="0" err="1"/>
              <a:t>Network_representation_of_brain_connectivity.JPG</a:t>
            </a:r>
            <a:endParaRPr lang="de-DE" dirty="0"/>
          </a:p>
          <a:p>
            <a:r>
              <a:rPr lang="de-DE" dirty="0"/>
              <a:t>Bild 3: https://</a:t>
            </a:r>
            <a:r>
              <a:rPr lang="de-DE" dirty="0" err="1"/>
              <a:t>www.scinexx.de</a:t>
            </a:r>
            <a:r>
              <a:rPr lang="de-DE" dirty="0"/>
              <a:t>/</a:t>
            </a:r>
            <a:r>
              <a:rPr lang="de-DE" dirty="0" err="1"/>
              <a:t>wp</a:t>
            </a:r>
            <a:r>
              <a:rPr lang="de-DE" dirty="0"/>
              <a:t>-content/</a:t>
            </a:r>
            <a:r>
              <a:rPr lang="de-DE" dirty="0" err="1"/>
              <a:t>uploads</a:t>
            </a:r>
            <a:r>
              <a:rPr lang="de-DE" dirty="0"/>
              <a:t>/</a:t>
            </a:r>
            <a:r>
              <a:rPr lang="de-DE" dirty="0" err="1"/>
              <a:t>z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zeitnetzg.jpg</a:t>
            </a:r>
            <a:endParaRPr lang="de-DE" dirty="0"/>
          </a:p>
          <a:p>
            <a:r>
              <a:rPr lang="de-DE" dirty="0"/>
              <a:t>Bild 4: 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thumb</a:t>
            </a:r>
            <a:r>
              <a:rPr lang="de-DE" dirty="0"/>
              <a:t>/0/03/</a:t>
            </a:r>
            <a:r>
              <a:rPr lang="de-DE" dirty="0" err="1"/>
              <a:t>C.elegans-brain-network.jpg</a:t>
            </a:r>
            <a:r>
              <a:rPr lang="de-DE" dirty="0"/>
              <a:t>/440px-C.elegans-brain-network.jpg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5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cfcdn.aerzteblatt.de</a:t>
            </a:r>
            <a:r>
              <a:rPr lang="de-DE" dirty="0"/>
              <a:t>/</a:t>
            </a:r>
            <a:r>
              <a:rPr lang="de-DE" dirty="0" err="1"/>
              <a:t>bilder</a:t>
            </a:r>
            <a:r>
              <a:rPr lang="de-DE" dirty="0"/>
              <a:t>/151926-800-0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80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www.medizin.hhu.de</a:t>
            </a:r>
            <a:r>
              <a:rPr lang="de-DE" dirty="0"/>
              <a:t>/</a:t>
            </a:r>
            <a:r>
              <a:rPr lang="de-DE" dirty="0" err="1"/>
              <a:t>fileadmin</a:t>
            </a:r>
            <a:r>
              <a:rPr lang="de-DE" dirty="0"/>
              <a:t>/</a:t>
            </a:r>
            <a:r>
              <a:rPr lang="de-DE" dirty="0" err="1"/>
              <a:t>redaktion</a:t>
            </a:r>
            <a:r>
              <a:rPr lang="de-DE" dirty="0"/>
              <a:t>/</a:t>
            </a:r>
            <a:r>
              <a:rPr lang="de-DE" dirty="0" err="1"/>
              <a:t>Fakultaeten</a:t>
            </a:r>
            <a:r>
              <a:rPr lang="de-DE" dirty="0"/>
              <a:t>/</a:t>
            </a:r>
            <a:r>
              <a:rPr lang="de-DE" dirty="0" err="1"/>
              <a:t>Medizinische_Fakultaet</a:t>
            </a:r>
            <a:r>
              <a:rPr lang="de-DE" dirty="0"/>
              <a:t>/Dekanat/Bild_Presse_2022/ParkinsonPuzzleteil_1-s2.0-S0010945222000855-gr3_lrg.jpg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images.app.goo.gl</a:t>
            </a:r>
            <a:r>
              <a:rPr lang="de-DE" dirty="0"/>
              <a:t>/RYrF2R94fUXAN9vn6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1: https://</a:t>
            </a:r>
            <a:r>
              <a:rPr lang="de-DE" dirty="0" err="1"/>
              <a:t>www.dasgehirn.info</a:t>
            </a:r>
            <a:r>
              <a:rPr lang="de-DE" dirty="0"/>
              <a:t>/</a:t>
            </a:r>
            <a:r>
              <a:rPr lang="de-DE" dirty="0" err="1"/>
              <a:t>sites</a:t>
            </a:r>
            <a:r>
              <a:rPr lang="de-DE" dirty="0"/>
              <a:t>/</a:t>
            </a:r>
            <a:r>
              <a:rPr lang="de-DE" dirty="0" err="1"/>
              <a:t>default</a:t>
            </a:r>
            <a:r>
              <a:rPr lang="de-DE" dirty="0"/>
              <a:t>/</a:t>
            </a:r>
            <a:r>
              <a:rPr lang="de-DE" dirty="0" err="1"/>
              <a:t>files</a:t>
            </a:r>
            <a:r>
              <a:rPr lang="de-DE" dirty="0"/>
              <a:t>/</a:t>
            </a:r>
            <a:r>
              <a:rPr lang="de-DE" dirty="0" err="1"/>
              <a:t>styles</a:t>
            </a:r>
            <a:r>
              <a:rPr lang="de-DE" dirty="0"/>
              <a:t>/scale_768_w/</a:t>
            </a:r>
            <a:r>
              <a:rPr lang="de-DE" dirty="0" err="1"/>
              <a:t>public</a:t>
            </a:r>
            <a:r>
              <a:rPr lang="de-DE" dirty="0"/>
              <a:t>/</a:t>
            </a:r>
            <a:r>
              <a:rPr lang="de-DE" dirty="0" err="1"/>
              <a:t>teaser</a:t>
            </a:r>
            <a:r>
              <a:rPr lang="de-DE" dirty="0"/>
              <a:t>/4.14.0%20Netzwerke%20Edi.jpg?itok=8M1li7wO</a:t>
            </a:r>
          </a:p>
          <a:p>
            <a:r>
              <a:rPr lang="de-DE" dirty="0"/>
              <a:t>Bild 2: 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ef</a:t>
            </a:r>
            <a:r>
              <a:rPr lang="de-DE" dirty="0"/>
              <a:t>/</a:t>
            </a:r>
            <a:r>
              <a:rPr lang="de-DE" dirty="0" err="1"/>
              <a:t>Network_representation_of_brain_connectivity.JPG</a:t>
            </a:r>
            <a:endParaRPr lang="de-DE" dirty="0"/>
          </a:p>
          <a:p>
            <a:r>
              <a:rPr lang="de-DE" dirty="0"/>
              <a:t>Bild 3: https://</a:t>
            </a:r>
            <a:r>
              <a:rPr lang="de-DE" dirty="0" err="1"/>
              <a:t>www.scinexx.de</a:t>
            </a:r>
            <a:r>
              <a:rPr lang="de-DE" dirty="0"/>
              <a:t>/</a:t>
            </a:r>
            <a:r>
              <a:rPr lang="de-DE" dirty="0" err="1"/>
              <a:t>wp</a:t>
            </a:r>
            <a:r>
              <a:rPr lang="de-DE" dirty="0"/>
              <a:t>-content/</a:t>
            </a:r>
            <a:r>
              <a:rPr lang="de-DE" dirty="0" err="1"/>
              <a:t>uploads</a:t>
            </a:r>
            <a:r>
              <a:rPr lang="de-DE" dirty="0"/>
              <a:t>/</a:t>
            </a:r>
            <a:r>
              <a:rPr lang="de-DE" dirty="0" err="1"/>
              <a:t>z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zeitnetzg.jpg</a:t>
            </a:r>
            <a:endParaRPr lang="de-DE" dirty="0"/>
          </a:p>
          <a:p>
            <a:r>
              <a:rPr lang="de-DE" dirty="0"/>
              <a:t>Bild 4: 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thumb</a:t>
            </a:r>
            <a:r>
              <a:rPr lang="de-DE" dirty="0"/>
              <a:t>/0/03/</a:t>
            </a:r>
            <a:r>
              <a:rPr lang="de-DE" dirty="0" err="1"/>
              <a:t>C.elegans-brain-network.jpg</a:t>
            </a:r>
            <a:r>
              <a:rPr lang="de-DE" dirty="0"/>
              <a:t>/440px-C.elegans-brain-network.jpg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3032-A5F2-F74B-AA13-5936AF5D988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1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F2943-2F1A-2A9E-8D2B-C00A1F8DE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43D2B8-6F8D-915A-1048-A3DBFB2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60CC62-CEB2-A82D-1A2F-90C15994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DC1DF-D629-073A-DAD9-32EE1AC7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C54AAA-D78E-CD21-57D9-84A840FD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9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81383-ED5A-B3DD-DFDA-26EE2C5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EDABB7-6658-E6F2-28A8-FD41FF97F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B7B92E-773B-98B0-C13A-FBA823F9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DE636-352A-7730-125D-276FA616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C4CF98-78C8-F77A-1DC2-F629F7E4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00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69CC6C-DAB8-C89C-2133-F0C7BF236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53A95A-8610-25F8-E7BA-5456B8C9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8980ED-103E-F761-E8EB-6BAADC56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350DE6-BB69-7DBC-E3E1-2D44F6DC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83F67-DE06-EB52-6F27-59EBC2F8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7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46EEA-BC7C-F227-8C4E-5EDAB60C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3D980D-B19A-C0CE-A348-6C897767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BC67EE-3918-FF72-8526-38367526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FDCAE3-94CC-C2D0-C841-DAF7FEF0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935413-6A73-4DE6-0327-7860F1C4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8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437CA-7935-DE1A-EC75-9D9998EC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DD287F-6891-D1EA-B711-1825F0739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65626C-5A3D-4C82-54AC-58F2D1B4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E0C7E4-0BCF-F81F-5971-38D77DA6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0F4E6C-ECB2-4552-B97C-E9E3C8ED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65032-5C64-3D65-E24A-1B669592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0548D-45C2-E50E-AA66-2F474240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5DD085-7556-4FF3-9D2D-B71A62DF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510983-4E02-41FC-675E-E3FDFF12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B489E-71F3-0B6F-88B1-00CF3749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1A2E8C-C138-08C9-A6E6-AC453090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44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68363-7CE5-68A7-3EEE-8F50ADF0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044CDC-9E95-61B0-583B-713C3430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91978D-49FF-4113-45A9-714446BA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AD2700-EFD3-7277-6E8A-D837B43AC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5F6A8C-78FD-75BE-BD40-B49160263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D24BC8-15C6-F75C-C0E8-95C23807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428619-B31A-6EF7-6757-08FE1F63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DB39ED-7A4F-BAA7-85B6-4DDAB2B3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76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5AB28-135E-1DEC-7C7B-8A47C6D3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384D35-29CD-752E-2BBC-A3596145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509BC9-2D7F-4471-25D8-93EFF7D3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F5BEF4-ACD2-8406-546E-3776DC1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26AE78-281E-F9EC-02B4-C8C43D4E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A99590-5E3F-94CA-C3EA-3B9F7CE1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227401-6790-39B1-D470-C0FE344C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3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6C3BE-F77F-4024-9264-FF6FFBA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3F4E75-113D-8F7B-6EE7-91B83B66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F63B56-56EA-5524-226D-C448D9239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0FAD0E-65DF-4D12-74B7-171177C9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DF02B5-3F65-D737-1EE2-1EC371B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E3FBDC-8C79-5D86-F10D-53F5E273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1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F5CD7-7CD5-6C2B-0134-6E3D19EA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F2FB54-CED3-CD63-C159-3A11C784E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D4C16A-9626-13E5-38E4-B51AD4EF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982C7B-3A98-41D2-D629-269678BF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31D414-43D1-B26C-EFF6-B6D89073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E8C777-8A0E-EE47-4CC6-B14FDBC9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83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D5019C-0A23-1BD3-C395-9707E6DE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BCDA55-465D-1EC2-A506-2EDE7148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4BC981-38B3-370A-2A75-319D0EBC7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186-7936-B747-85CF-AA29C088378B}" type="datetimeFigureOut">
              <a:rPr lang="de-DE" smtClean="0"/>
              <a:t>25.10.23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9575A-F4AA-3FF1-940C-5A1B3CA16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49922-76ED-7AB5-AFA2-E175F3F7D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C7DA-60A2-1543-841E-E2CA6D897A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5.png"/><Relationship Id="rId18" Type="http://schemas.openxmlformats.org/officeDocument/2006/relationships/customXml" Target="../ink/ink14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customXml" Target="../ink/ink11.xml"/><Relationship Id="rId17" Type="http://schemas.openxmlformats.org/officeDocument/2006/relationships/image" Target="../media/image27.png"/><Relationship Id="rId2" Type="http://schemas.openxmlformats.org/officeDocument/2006/relationships/image" Target="../media/image13.jpe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customXml" Target="../ink/ink10.xml"/><Relationship Id="rId19" Type="http://schemas.openxmlformats.org/officeDocument/2006/relationships/image" Target="../media/image28.png"/><Relationship Id="rId4" Type="http://schemas.openxmlformats.org/officeDocument/2006/relationships/customXml" Target="../ink/ink7.xml"/><Relationship Id="rId9" Type="http://schemas.openxmlformats.org/officeDocument/2006/relationships/image" Target="../media/image23.png"/><Relationship Id="rId1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9.png"/><Relationship Id="rId18" Type="http://schemas.openxmlformats.org/officeDocument/2006/relationships/customXml" Target="../ink/ink22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customXml" Target="../ink/ink19.xml"/><Relationship Id="rId17" Type="http://schemas.openxmlformats.org/officeDocument/2006/relationships/image" Target="../media/image31.png"/><Relationship Id="rId2" Type="http://schemas.openxmlformats.org/officeDocument/2006/relationships/image" Target="../media/image13.jpe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customXml" Target="../ink/ink18.xml"/><Relationship Id="rId19" Type="http://schemas.openxmlformats.org/officeDocument/2006/relationships/image" Target="../media/image28.png"/><Relationship Id="rId4" Type="http://schemas.openxmlformats.org/officeDocument/2006/relationships/customXml" Target="../ink/ink15.xml"/><Relationship Id="rId9" Type="http://schemas.openxmlformats.org/officeDocument/2006/relationships/image" Target="../media/image23.png"/><Relationship Id="rId14" Type="http://schemas.openxmlformats.org/officeDocument/2006/relationships/customXml" Target="../ink/ink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7.png"/><Relationship Id="rId18" Type="http://schemas.openxmlformats.org/officeDocument/2006/relationships/customXml" Target="../ink/ink30.xml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12" Type="http://schemas.openxmlformats.org/officeDocument/2006/relationships/customXml" Target="../ink/ink27.xml"/><Relationship Id="rId17" Type="http://schemas.openxmlformats.org/officeDocument/2006/relationships/image" Target="../media/image39.png"/><Relationship Id="rId2" Type="http://schemas.openxmlformats.org/officeDocument/2006/relationships/image" Target="../media/image13.jpe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customXml" Target="../ink/ink26.xml"/><Relationship Id="rId19" Type="http://schemas.openxmlformats.org/officeDocument/2006/relationships/image" Target="../media/image40.png"/><Relationship Id="rId4" Type="http://schemas.openxmlformats.org/officeDocument/2006/relationships/customXml" Target="../ink/ink23.xml"/><Relationship Id="rId9" Type="http://schemas.openxmlformats.org/officeDocument/2006/relationships/image" Target="../media/image35.png"/><Relationship Id="rId14" Type="http://schemas.openxmlformats.org/officeDocument/2006/relationships/customXml" Target="../ink/ink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0/03/C.elegans-brain-network.jpg/440px-C.elegans-brain-network.jpg" TargetMode="External"/><Relationship Id="rId7" Type="http://schemas.openxmlformats.org/officeDocument/2006/relationships/hyperlink" Target="https://www.scinexx.de/wp-content/uploads/r/e/rechenneuroneng.jpg" TargetMode="External"/><Relationship Id="rId2" Type="http://schemas.openxmlformats.org/officeDocument/2006/relationships/hyperlink" Target="https://www.dasgehirn.info/sites/default/files/styles/scale_768_w/public/teaser/4.14.0%20Netzwerke%20Edi.jpg?itok=8M1li7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zin.hhu.de/fileadmin/redaktion/Fakultaeten/Medizinische_Fakultaet/Dekanat/Bild_Presse_2022/ParkinsonPuzzleteil_1-s2.0-S0010945222000855-gr3_lrg.jpg" TargetMode="External"/><Relationship Id="rId5" Type="http://schemas.openxmlformats.org/officeDocument/2006/relationships/hyperlink" Target="https://images.app.goo.gl/RYrF2R94fUXAN9vn6" TargetMode="External"/><Relationship Id="rId4" Type="http://schemas.openxmlformats.org/officeDocument/2006/relationships/hyperlink" Target="https://blog.codechef.com/2021/08/30/the-algorithms-behind-the-working-of-google-maps-dijkstras-and-a-star-algorith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ün, Farbigkeit, Laser, Licht enthält.&#10;&#10;Automatisch generierte Beschreibung">
            <a:extLst>
              <a:ext uri="{FF2B5EF4-FFF2-40B4-BE49-F238E27FC236}">
                <a16:creationId xmlns:a16="http://schemas.microsoft.com/office/drawing/2014/main" id="{9EFD5959-6DE0-D306-2373-4552103BC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555" b="17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808680-859C-18E8-6C70-41A69D534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Graphentheorie und deren Anwendung auf neuronale Signalübertragung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379B76-3071-7F81-63AA-A7A2400F3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3" y="145669"/>
            <a:ext cx="4489704" cy="3536315"/>
          </a:xfrm>
        </p:spPr>
        <p:txBody>
          <a:bodyPr/>
          <a:lstStyle/>
          <a:p>
            <a:r>
              <a:rPr lang="de-DE" dirty="0"/>
              <a:t>Untersuchung eines Graphen</a:t>
            </a:r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52" y="0"/>
            <a:ext cx="5618011" cy="68398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F2BBAB-BB5F-2E09-F2B6-2FD758192C87}"/>
              </a:ext>
            </a:extLst>
          </p:cNvPr>
          <p:cNvSpPr txBox="1"/>
          <p:nvPr/>
        </p:nvSpPr>
        <p:spPr>
          <a:xfrm>
            <a:off x="426720" y="3230880"/>
            <a:ext cx="3364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Hamburg als Ausgangspunkt</a:t>
            </a:r>
          </a:p>
          <a:p>
            <a:pPr marL="285750" indent="-285750">
              <a:buFontTx/>
              <a:buChar char="-"/>
            </a:pPr>
            <a:r>
              <a:rPr lang="de-DE" dirty="0"/>
              <a:t>Richtung der Kanten 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Eigenschaft: gerichteter Graph, stark zusammenhängend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Gewichteter Graph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Kantengewichte zeigen die Abstände der Städte in Kilometern 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4894C7C-F74F-8DC4-B77E-67478AF47287}"/>
                  </a:ext>
                </a:extLst>
              </p:cNvPr>
              <p:cNvSpPr txBox="1"/>
              <p:nvPr/>
            </p:nvSpPr>
            <p:spPr>
              <a:xfrm>
                <a:off x="9018938" y="2401824"/>
                <a:ext cx="2714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𝐻𝐵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=289&lt;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𝐻𝑀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=778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4894C7C-F74F-8DC4-B77E-67478AF4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938" y="2401824"/>
                <a:ext cx="2714910" cy="276999"/>
              </a:xfrm>
              <a:prstGeom prst="rect">
                <a:avLst/>
              </a:prstGeom>
              <a:blipFill>
                <a:blip r:embed="rId3"/>
                <a:stretch>
                  <a:fillRect r="-926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45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DB846388-3D52-FB64-EB7F-793FC0E1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2791" cy="74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</a:t>
            </a:r>
            <a:r>
              <a:rPr lang="de-DE" dirty="0" err="1"/>
              <a:t>Adjazenzmatrix</a:t>
            </a:r>
            <a:endParaRPr lang="de-DE" dirty="0"/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5" name="Grafik 4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6DB409E-742D-AA4A-C3D4-9C008897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68" y="1861076"/>
            <a:ext cx="4671313" cy="32629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C421A8-23A9-CA1F-4BD8-0C2C82366156}"/>
              </a:ext>
            </a:extLst>
          </p:cNvPr>
          <p:cNvSpPr/>
          <p:nvPr/>
        </p:nvSpPr>
        <p:spPr>
          <a:xfrm>
            <a:off x="7900416" y="3096768"/>
            <a:ext cx="3377184" cy="156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5AD1AC-56F7-CE14-8B70-524D2B35930D}"/>
              </a:ext>
            </a:extLst>
          </p:cNvPr>
          <p:cNvSpPr/>
          <p:nvPr/>
        </p:nvSpPr>
        <p:spPr>
          <a:xfrm>
            <a:off x="8449056" y="2767584"/>
            <a:ext cx="2828544" cy="41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B1FB3A-2C5D-A084-3070-214005AB2F67}"/>
              </a:ext>
            </a:extLst>
          </p:cNvPr>
          <p:cNvSpPr txBox="1"/>
          <p:nvPr/>
        </p:nvSpPr>
        <p:spPr>
          <a:xfrm>
            <a:off x="7913452" y="1563149"/>
            <a:ext cx="2828544" cy="408623"/>
          </a:xfrm>
          <a:prstGeom prst="flowChartAlternateProcess">
            <a:avLst/>
          </a:prstGeom>
          <a:solidFill>
            <a:srgbClr val="98D2FF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adjacency</a:t>
            </a:r>
            <a:r>
              <a:rPr lang="de-DE" dirty="0"/>
              <a:t> = Nachbarschaft 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73EB659-A49C-5C8F-B1F5-8DF8D08FE9BE}"/>
              </a:ext>
            </a:extLst>
          </p:cNvPr>
          <p:cNvCxnSpPr/>
          <p:nvPr/>
        </p:nvCxnSpPr>
        <p:spPr>
          <a:xfrm flipV="1">
            <a:off x="9327724" y="1024128"/>
            <a:ext cx="0" cy="539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9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</a:t>
            </a:r>
            <a:r>
              <a:rPr lang="de-DE" dirty="0" err="1"/>
              <a:t>Adjazenzmatrix</a:t>
            </a:r>
            <a:endParaRPr lang="de-DE" dirty="0"/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5" name="Grafik 4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6DB409E-742D-AA4A-C3D4-9C008897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68" y="1861076"/>
            <a:ext cx="4671313" cy="32629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C421A8-23A9-CA1F-4BD8-0C2C82366156}"/>
              </a:ext>
            </a:extLst>
          </p:cNvPr>
          <p:cNvSpPr/>
          <p:nvPr/>
        </p:nvSpPr>
        <p:spPr>
          <a:xfrm>
            <a:off x="7900416" y="3096768"/>
            <a:ext cx="3377184" cy="156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5AD1AC-56F7-CE14-8B70-524D2B35930D}"/>
              </a:ext>
            </a:extLst>
          </p:cNvPr>
          <p:cNvSpPr/>
          <p:nvPr/>
        </p:nvSpPr>
        <p:spPr>
          <a:xfrm>
            <a:off x="9180576" y="2767584"/>
            <a:ext cx="2097024" cy="41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14:cNvPr>
              <p14:cNvContentPartPr/>
              <p14:nvPr/>
            </p14:nvContentPartPr>
            <p14:xfrm>
              <a:off x="2049840" y="2749656"/>
              <a:ext cx="298440" cy="9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5840" y="2642016"/>
                <a:ext cx="406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14:cNvPr>
              <p14:cNvContentPartPr/>
              <p14:nvPr/>
            </p14:nvContentPartPr>
            <p14:xfrm>
              <a:off x="8541720" y="2921016"/>
              <a:ext cx="387000" cy="2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7720" y="2813376"/>
                <a:ext cx="49464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38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</a:t>
            </a:r>
            <a:r>
              <a:rPr lang="de-DE" dirty="0" err="1"/>
              <a:t>Adjazenzmatrix</a:t>
            </a:r>
            <a:endParaRPr lang="de-DE" dirty="0"/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5" name="Grafik 4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6DB409E-742D-AA4A-C3D4-9C008897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68" y="1861076"/>
            <a:ext cx="4671313" cy="32629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C421A8-23A9-CA1F-4BD8-0C2C82366156}"/>
              </a:ext>
            </a:extLst>
          </p:cNvPr>
          <p:cNvSpPr/>
          <p:nvPr/>
        </p:nvSpPr>
        <p:spPr>
          <a:xfrm>
            <a:off x="7900416" y="3096768"/>
            <a:ext cx="3377184" cy="156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5AD1AC-56F7-CE14-8B70-524D2B35930D}"/>
              </a:ext>
            </a:extLst>
          </p:cNvPr>
          <p:cNvSpPr/>
          <p:nvPr/>
        </p:nvSpPr>
        <p:spPr>
          <a:xfrm>
            <a:off x="9960864" y="2767584"/>
            <a:ext cx="1316736" cy="41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14:cNvPr>
              <p14:cNvContentPartPr/>
              <p14:nvPr/>
            </p14:nvContentPartPr>
            <p14:xfrm>
              <a:off x="2049840" y="2749656"/>
              <a:ext cx="298440" cy="9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5905" y="2641656"/>
                <a:ext cx="40595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14:cNvPr>
              <p14:cNvContentPartPr/>
              <p14:nvPr/>
            </p14:nvContentPartPr>
            <p14:xfrm>
              <a:off x="8541720" y="2921016"/>
              <a:ext cx="387000" cy="2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7770" y="2813016"/>
                <a:ext cx="4945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14:cNvPr>
              <p14:cNvContentPartPr/>
              <p14:nvPr/>
            </p14:nvContentPartPr>
            <p14:xfrm>
              <a:off x="2349000" y="3347976"/>
              <a:ext cx="339840" cy="27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360" y="3204336"/>
                <a:ext cx="483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14:cNvPr>
              <p14:cNvContentPartPr/>
              <p14:nvPr/>
            </p14:nvContentPartPr>
            <p14:xfrm>
              <a:off x="9306720" y="2917776"/>
              <a:ext cx="428400" cy="27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35080" y="2774136"/>
                <a:ext cx="572040" cy="3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19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</a:t>
            </a:r>
            <a:r>
              <a:rPr lang="de-DE" dirty="0" err="1"/>
              <a:t>Adjazenzmatrix</a:t>
            </a:r>
            <a:endParaRPr lang="de-DE" dirty="0"/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5" name="Grafik 4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6DB409E-742D-AA4A-C3D4-9C008897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68" y="1861076"/>
            <a:ext cx="4671313" cy="32629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C421A8-23A9-CA1F-4BD8-0C2C82366156}"/>
              </a:ext>
            </a:extLst>
          </p:cNvPr>
          <p:cNvSpPr/>
          <p:nvPr/>
        </p:nvSpPr>
        <p:spPr>
          <a:xfrm>
            <a:off x="7900416" y="3096768"/>
            <a:ext cx="3377184" cy="156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14:cNvPr>
              <p14:cNvContentPartPr/>
              <p14:nvPr/>
            </p14:nvContentPartPr>
            <p14:xfrm>
              <a:off x="2049840" y="2749656"/>
              <a:ext cx="298440" cy="9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5905" y="2641656"/>
                <a:ext cx="40595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14:cNvPr>
              <p14:cNvContentPartPr/>
              <p14:nvPr/>
            </p14:nvContentPartPr>
            <p14:xfrm>
              <a:off x="8541720" y="2921016"/>
              <a:ext cx="387000" cy="2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7770" y="2813016"/>
                <a:ext cx="4945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14:cNvPr>
              <p14:cNvContentPartPr/>
              <p14:nvPr/>
            </p14:nvContentPartPr>
            <p14:xfrm>
              <a:off x="2349000" y="3347976"/>
              <a:ext cx="339840" cy="27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000" y="3202030"/>
                <a:ext cx="483480" cy="318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14:cNvPr>
              <p14:cNvContentPartPr/>
              <p14:nvPr/>
            </p14:nvContentPartPr>
            <p14:xfrm>
              <a:off x="9306720" y="2917776"/>
              <a:ext cx="428400" cy="27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34720" y="2773776"/>
                <a:ext cx="572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3F783A1-0979-E233-DBE3-3E9EDE66A2C5}"/>
                  </a:ext>
                </a:extLst>
              </p14:cNvPr>
              <p14:cNvContentPartPr/>
              <p14:nvPr/>
            </p14:nvContentPartPr>
            <p14:xfrm>
              <a:off x="3417480" y="4000296"/>
              <a:ext cx="316440" cy="15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3F783A1-0979-E233-DBE3-3E9EDE66A2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3840" y="3892296"/>
                <a:ext cx="4240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4C171F9-E5C3-AB7D-5408-191A1A8E77A1}"/>
                  </a:ext>
                </a:extLst>
              </p14:cNvPr>
              <p14:cNvContentPartPr/>
              <p14:nvPr/>
            </p14:nvContentPartPr>
            <p14:xfrm>
              <a:off x="10049400" y="2961696"/>
              <a:ext cx="372240" cy="20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4C171F9-E5C3-AB7D-5408-191A1A8E77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95400" y="2854056"/>
                <a:ext cx="479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8BDD60C-E899-9A89-7871-664F3DB60835}"/>
                  </a:ext>
                </a:extLst>
              </p14:cNvPr>
              <p14:cNvContentPartPr/>
              <p14:nvPr/>
            </p14:nvContentPartPr>
            <p14:xfrm>
              <a:off x="3773880" y="1969896"/>
              <a:ext cx="452160" cy="18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8BDD60C-E899-9A89-7871-664F3DB608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20240" y="1861896"/>
                <a:ext cx="559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6D63CE4-3798-3FBF-840C-87D21B3B6A5A}"/>
                  </a:ext>
                </a:extLst>
              </p14:cNvPr>
              <p14:cNvContentPartPr/>
              <p14:nvPr/>
            </p14:nvContentPartPr>
            <p14:xfrm>
              <a:off x="10806120" y="2991936"/>
              <a:ext cx="419760" cy="3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6D63CE4-3798-3FBF-840C-87D21B3B6A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52480" y="2884296"/>
                <a:ext cx="52740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49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</a:t>
            </a:r>
            <a:r>
              <a:rPr lang="de-DE" dirty="0" err="1"/>
              <a:t>Adjazenzmatrix</a:t>
            </a:r>
            <a:endParaRPr lang="de-DE" dirty="0"/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5" name="Grafik 4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96DB409E-742D-AA4A-C3D4-9C008897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68" y="1861076"/>
            <a:ext cx="4671313" cy="32629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14:cNvPr>
              <p14:cNvContentPartPr/>
              <p14:nvPr/>
            </p14:nvContentPartPr>
            <p14:xfrm>
              <a:off x="2049840" y="2749656"/>
              <a:ext cx="298440" cy="9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7C4EBB-69D0-BDDD-184F-E546700890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5905" y="2641656"/>
                <a:ext cx="40595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14:cNvPr>
              <p14:cNvContentPartPr/>
              <p14:nvPr/>
            </p14:nvContentPartPr>
            <p14:xfrm>
              <a:off x="8541720" y="2921016"/>
              <a:ext cx="387000" cy="2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18F570-2D2C-FFB8-8BF9-4D5BCE756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7770" y="2813016"/>
                <a:ext cx="4945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14:cNvPr>
              <p14:cNvContentPartPr/>
              <p14:nvPr/>
            </p14:nvContentPartPr>
            <p14:xfrm>
              <a:off x="2349000" y="3347976"/>
              <a:ext cx="339840" cy="27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5C46285-9007-00B7-6CE7-44972DA400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7000" y="3202030"/>
                <a:ext cx="483480" cy="318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14:cNvPr>
              <p14:cNvContentPartPr/>
              <p14:nvPr/>
            </p14:nvContentPartPr>
            <p14:xfrm>
              <a:off x="9306720" y="2917776"/>
              <a:ext cx="428400" cy="27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0129BED-F34B-6B74-6788-49F18F9B31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34720" y="2773776"/>
                <a:ext cx="572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3F783A1-0979-E233-DBE3-3E9EDE66A2C5}"/>
                  </a:ext>
                </a:extLst>
              </p14:cNvPr>
              <p14:cNvContentPartPr/>
              <p14:nvPr/>
            </p14:nvContentPartPr>
            <p14:xfrm>
              <a:off x="3417480" y="4000296"/>
              <a:ext cx="316440" cy="15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3F783A1-0979-E233-DBE3-3E9EDE66A2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3418" y="3892296"/>
                <a:ext cx="424203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4C171F9-E5C3-AB7D-5408-191A1A8E77A1}"/>
                  </a:ext>
                </a:extLst>
              </p14:cNvPr>
              <p14:cNvContentPartPr/>
              <p14:nvPr/>
            </p14:nvContentPartPr>
            <p14:xfrm>
              <a:off x="10049400" y="2961696"/>
              <a:ext cx="372240" cy="20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4C171F9-E5C3-AB7D-5408-191A1A8E77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95452" y="2853696"/>
                <a:ext cx="479776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8BDD60C-E899-9A89-7871-664F3DB60835}"/>
                  </a:ext>
                </a:extLst>
              </p14:cNvPr>
              <p14:cNvContentPartPr/>
              <p14:nvPr/>
            </p14:nvContentPartPr>
            <p14:xfrm>
              <a:off x="3773880" y="1969896"/>
              <a:ext cx="452160" cy="18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8BDD60C-E899-9A89-7871-664F3DB608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9880" y="1861896"/>
                <a:ext cx="559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6D63CE4-3798-3FBF-840C-87D21B3B6A5A}"/>
                  </a:ext>
                </a:extLst>
              </p14:cNvPr>
              <p14:cNvContentPartPr/>
              <p14:nvPr/>
            </p14:nvContentPartPr>
            <p14:xfrm>
              <a:off x="10806120" y="2991936"/>
              <a:ext cx="419760" cy="3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6D63CE4-3798-3FBF-840C-87D21B3B6A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52074" y="2883936"/>
                <a:ext cx="527492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07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Darstellungsweisen eines Graphen - Inzidenzmatrix</a:t>
            </a:r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pic>
        <p:nvPicPr>
          <p:cNvPr id="3" name="Grafik 2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52242652-8E80-1886-15FF-C999EED91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88"/>
          <a:stretch/>
        </p:blipFill>
        <p:spPr>
          <a:xfrm>
            <a:off x="5315712" y="2855976"/>
            <a:ext cx="6794500" cy="1692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B0678A8-A5F6-2590-1901-CB92DC0EE248}"/>
                  </a:ext>
                </a:extLst>
              </p14:cNvPr>
              <p14:cNvContentPartPr/>
              <p14:nvPr/>
            </p14:nvContentPartPr>
            <p14:xfrm>
              <a:off x="2055240" y="2751456"/>
              <a:ext cx="298440" cy="21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B0678A8-A5F6-2590-1901-CB92DC0EE2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240" y="2643816"/>
                <a:ext cx="406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A6853DF-716F-C14A-A576-3B19E7ED23E1}"/>
                  </a:ext>
                </a:extLst>
              </p14:cNvPr>
              <p14:cNvContentPartPr/>
              <p14:nvPr/>
            </p14:nvContentPartPr>
            <p14:xfrm>
              <a:off x="6602400" y="3138096"/>
              <a:ext cx="275040" cy="9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A6853DF-716F-C14A-A576-3B19E7ED23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8400" y="3030096"/>
                <a:ext cx="382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5A6001B-3633-B4D8-DE7B-994C5D4A7C4C}"/>
                  </a:ext>
                </a:extLst>
              </p14:cNvPr>
              <p14:cNvContentPartPr/>
              <p14:nvPr/>
            </p14:nvContentPartPr>
            <p14:xfrm>
              <a:off x="2323440" y="3371016"/>
              <a:ext cx="295560" cy="15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5A6001B-3633-B4D8-DE7B-994C5D4A7C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1800" y="3227376"/>
                <a:ext cx="4392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B2729FB-8522-6EE6-4D05-76209F0552AA}"/>
                  </a:ext>
                </a:extLst>
              </p14:cNvPr>
              <p14:cNvContentPartPr/>
              <p14:nvPr/>
            </p14:nvContentPartPr>
            <p14:xfrm>
              <a:off x="10616400" y="3127296"/>
              <a:ext cx="384120" cy="15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B2729FB-8522-6EE6-4D05-76209F0552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44760" y="2983656"/>
                <a:ext cx="527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0E1D29D-2F8B-8446-89BE-B23AA15106B1}"/>
                  </a:ext>
                </a:extLst>
              </p14:cNvPr>
              <p14:cNvContentPartPr/>
              <p14:nvPr/>
            </p14:nvContentPartPr>
            <p14:xfrm>
              <a:off x="3447360" y="3966096"/>
              <a:ext cx="239400" cy="12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0E1D29D-2F8B-8446-89BE-B23AA15106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3720" y="3858456"/>
                <a:ext cx="347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C711401-B461-E3FA-96A3-15F5E57B96D5}"/>
                  </a:ext>
                </a:extLst>
              </p14:cNvPr>
              <p14:cNvContentPartPr/>
              <p14:nvPr/>
            </p14:nvContentPartPr>
            <p14:xfrm>
              <a:off x="11435760" y="3097776"/>
              <a:ext cx="195120" cy="33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C711401-B461-E3FA-96A3-15F5E57B96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81760" y="2989776"/>
                <a:ext cx="302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96B0B68-C502-12E0-09E0-ADB13B58CEEB}"/>
                  </a:ext>
                </a:extLst>
              </p14:cNvPr>
              <p14:cNvContentPartPr/>
              <p14:nvPr/>
            </p14:nvContentPartPr>
            <p14:xfrm>
              <a:off x="9810000" y="3093456"/>
              <a:ext cx="277920" cy="9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96B0B68-C502-12E0-09E0-ADB13B58CE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56000" y="2985816"/>
                <a:ext cx="385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DC34987-8D79-A5D0-17B8-0F824746A691}"/>
                  </a:ext>
                </a:extLst>
              </p14:cNvPr>
              <p14:cNvContentPartPr/>
              <p14:nvPr/>
            </p14:nvContentPartPr>
            <p14:xfrm>
              <a:off x="3789360" y="1936056"/>
              <a:ext cx="360000" cy="42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DC34987-8D79-A5D0-17B8-0F824746A6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5720" y="1828056"/>
                <a:ext cx="467640" cy="2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28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Darstellung eines Graphen</a:t>
            </a:r>
          </a:p>
        </p:txBody>
      </p:sp>
      <p:pic>
        <p:nvPicPr>
          <p:cNvPr id="3" name="Grafik 2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52242652-8E80-1886-15FF-C999EED91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88"/>
          <a:stretch/>
        </p:blipFill>
        <p:spPr>
          <a:xfrm>
            <a:off x="4247244" y="4293306"/>
            <a:ext cx="7547225" cy="1879654"/>
          </a:xfrm>
          <a:prstGeom prst="rect">
            <a:avLst/>
          </a:prstGeom>
        </p:spPr>
      </p:pic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40D13B7D-98AD-633E-C945-F13925C7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8" y="2171004"/>
            <a:ext cx="2515108" cy="3062129"/>
          </a:xfrm>
          <a:prstGeom prst="rect">
            <a:avLst/>
          </a:prstGeom>
        </p:spPr>
      </p:pic>
      <p:pic>
        <p:nvPicPr>
          <p:cNvPr id="6" name="Grafik 5" descr="Ein Bild, das Text, Schrift, Screenshot, Zahl enthält.&#10;&#10;Automatisch generierte Beschreibung">
            <a:extLst>
              <a:ext uri="{FF2B5EF4-FFF2-40B4-BE49-F238E27FC236}">
                <a16:creationId xmlns:a16="http://schemas.microsoft.com/office/drawing/2014/main" id="{E184EB9A-FEEF-FD88-EA39-C466CCD4B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76" y="1514476"/>
            <a:ext cx="3561544" cy="24877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C7D7645-83A5-2548-C1CE-AC80C8113C9C}"/>
              </a:ext>
            </a:extLst>
          </p:cNvPr>
          <p:cNvSpPr/>
          <p:nvPr/>
        </p:nvSpPr>
        <p:spPr>
          <a:xfrm>
            <a:off x="132842" y="1928132"/>
            <a:ext cx="3035808" cy="354787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0325B33-0C59-34EA-A804-46DC53F62C36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168650" y="2621280"/>
            <a:ext cx="3145326" cy="108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6839042-0D23-24CB-49B3-3C09D8DE40DB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168650" y="3702068"/>
            <a:ext cx="1572663" cy="1357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Untersuchung eines Graphen anhand von Algorithmen</a:t>
            </a:r>
          </a:p>
        </p:txBody>
      </p:sp>
      <p:pic>
        <p:nvPicPr>
          <p:cNvPr id="4" name="Grafik 3" descr="Ein Bild, das Reihe, Diagramm, Kreis enthält.&#10;&#10;Automatisch generierte Beschreibung">
            <a:extLst>
              <a:ext uri="{FF2B5EF4-FFF2-40B4-BE49-F238E27FC236}">
                <a16:creationId xmlns:a16="http://schemas.microsoft.com/office/drawing/2014/main" id="{54B6F06C-7873-A117-8512-AB93A90A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2" y="1392554"/>
            <a:ext cx="4173430" cy="50811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962C307-8F16-D3EA-A836-91E076C8BDFE}"/>
              </a:ext>
            </a:extLst>
          </p:cNvPr>
          <p:cNvSpPr txBox="1"/>
          <p:nvPr/>
        </p:nvSpPr>
        <p:spPr>
          <a:xfrm>
            <a:off x="6630447" y="2547228"/>
            <a:ext cx="3300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kürzeste/günstigste Wege</a:t>
            </a:r>
          </a:p>
          <a:p>
            <a:pPr marL="285750" indent="-285750">
              <a:buFontTx/>
              <a:buChar char="-"/>
            </a:pPr>
            <a:r>
              <a:rPr lang="de-DE" dirty="0"/>
              <a:t>Wie oft ein Knoten durchquert wird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Beispiele von Algorithmen:</a:t>
            </a:r>
          </a:p>
          <a:p>
            <a:r>
              <a:rPr lang="de-DE" dirty="0"/>
              <a:t>Breitensuche, Tiefensuche, Kruskal-Algorithmus, </a:t>
            </a:r>
            <a:r>
              <a:rPr lang="de-DE" b="1" dirty="0" err="1"/>
              <a:t>Greedy</a:t>
            </a:r>
            <a:r>
              <a:rPr lang="de-DE" b="1" dirty="0"/>
              <a:t>-Algorithmus, </a:t>
            </a:r>
            <a:r>
              <a:rPr lang="de-DE" b="1" dirty="0" err="1"/>
              <a:t>Djikstra</a:t>
            </a:r>
            <a:r>
              <a:rPr lang="de-DE" b="1" dirty="0"/>
              <a:t>-Algorithmus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73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Gehirn hat eigene Areale fürs Addieren und Subtrahieren - &quot;Mathe-Neurone&quot;  im Gehirn feuern spezifisch je nach Art der Rechenaufgabe - scinexx.de">
            <a:extLst>
              <a:ext uri="{FF2B5EF4-FFF2-40B4-BE49-F238E27FC236}">
                <a16:creationId xmlns:a16="http://schemas.microsoft.com/office/drawing/2014/main" id="{13199483-8731-0A71-33F0-A9DD10253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9" r="90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F72E42F-720A-0A1E-7536-43F1D47A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Wie kann die Mathematik, insbesondere die Graphentheorie in der Neurobiologie helfen?</a:t>
            </a:r>
            <a:br>
              <a:rPr lang="en-US" sz="2500"/>
            </a:br>
            <a:r>
              <a:rPr lang="en-US" sz="2500"/>
              <a:t>Wie kann sie helfen, das Gehirn in seiner Komplexität darzustellen und zu verstehen?</a:t>
            </a:r>
          </a:p>
        </p:txBody>
      </p:sp>
    </p:spTree>
    <p:extLst>
      <p:ext uri="{BB962C8B-B14F-4D97-AF65-F5344CB8AC3E}">
        <p14:creationId xmlns:p14="http://schemas.microsoft.com/office/powerpoint/2010/main" val="41520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2" y="145670"/>
            <a:ext cx="11912853" cy="1368806"/>
          </a:xfrm>
        </p:spPr>
        <p:txBody>
          <a:bodyPr/>
          <a:lstStyle/>
          <a:p>
            <a:r>
              <a:rPr lang="de-DE" dirty="0"/>
              <a:t>Untersuchung eines Graphen anhand von Algorithmen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2C307-8F16-D3EA-A836-91E076C8BDFE}"/>
              </a:ext>
            </a:extLst>
          </p:cNvPr>
          <p:cNvSpPr txBox="1"/>
          <p:nvPr/>
        </p:nvSpPr>
        <p:spPr>
          <a:xfrm>
            <a:off x="6630447" y="2547228"/>
            <a:ext cx="3300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kürzeste/günstigste Wege</a:t>
            </a:r>
          </a:p>
          <a:p>
            <a:pPr marL="285750" indent="-285750">
              <a:buFontTx/>
              <a:buChar char="-"/>
            </a:pPr>
            <a:r>
              <a:rPr lang="de-DE" dirty="0"/>
              <a:t>Wie oft ein Knoten durchquert wird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Beispiele von Algorithmen:</a:t>
            </a:r>
          </a:p>
          <a:p>
            <a:r>
              <a:rPr lang="de-DE" dirty="0"/>
              <a:t>Breitensuche, Tiefensuche, Kruskal-Algorithmus, </a:t>
            </a:r>
            <a:r>
              <a:rPr lang="de-DE" b="1" dirty="0" err="1"/>
              <a:t>Greedy</a:t>
            </a:r>
            <a:r>
              <a:rPr lang="de-DE" b="1" dirty="0"/>
              <a:t>-Algorithmus, </a:t>
            </a:r>
            <a:r>
              <a:rPr lang="de-DE" b="1" dirty="0" err="1"/>
              <a:t>Djikstra</a:t>
            </a:r>
            <a:r>
              <a:rPr lang="de-DE" b="1" dirty="0"/>
              <a:t>-Algorithmus</a:t>
            </a:r>
            <a:endParaRPr lang="de-DE" dirty="0"/>
          </a:p>
        </p:txBody>
      </p:sp>
      <p:pic>
        <p:nvPicPr>
          <p:cNvPr id="15362" name="Picture 2" descr="How does the algorithm of Google Maps work? - Quora">
            <a:extLst>
              <a:ext uri="{FF2B5EF4-FFF2-40B4-BE49-F238E27FC236}">
                <a16:creationId xmlns:a16="http://schemas.microsoft.com/office/drawing/2014/main" id="{E72BE90C-A00E-170A-4973-DC8FA8E9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41" y="1557337"/>
            <a:ext cx="3134761" cy="51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664E2A53-81C0-3E67-7E81-F1F9AEED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391">
            <a:off x="1480589" y="2287896"/>
            <a:ext cx="2534200" cy="22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5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F28B-AC54-47F9-13E3-1B9DCB9D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de-DE" sz="3600" dirty="0"/>
              <a:t>Wie findet die Graphentheorie Anwendung in der Neurobiologie?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Netzwerke | dasGehirn.info - der Kosmos im Kopf">
            <a:extLst>
              <a:ext uri="{FF2B5EF4-FFF2-40B4-BE49-F238E27FC236}">
                <a16:creationId xmlns:a16="http://schemas.microsoft.com/office/drawing/2014/main" id="{CDFB694B-F850-CFA7-B6F6-BDC8A3E9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r="23961" b="-2"/>
          <a:stretch/>
        </p:blipFill>
        <p:spPr bwMode="auto"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: Lernfähiges Netzwerk aus nur einem Neuron - Neuartiges KI-System nutzt  die Zeit statt räumlicher Knoten und Verknüpfungen - scinexx.de">
            <a:extLst>
              <a:ext uri="{FF2B5EF4-FFF2-40B4-BE49-F238E27FC236}">
                <a16:creationId xmlns:a16="http://schemas.microsoft.com/office/drawing/2014/main" id="{6B849596-778A-B469-C499-D5691BF0A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8859" b="-3"/>
          <a:stretch/>
        </p:blipFill>
        <p:spPr bwMode="auto"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703B332-DE94-C668-581D-6B216D442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r="17002" b="-2"/>
          <a:stretch/>
        </p:blipFill>
        <p:spPr bwMode="auto">
          <a:xfrm>
            <a:off x="-7" y="2090403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uronales Netz – Wikipedia">
            <a:extLst>
              <a:ext uri="{FF2B5EF4-FFF2-40B4-BE49-F238E27FC236}">
                <a16:creationId xmlns:a16="http://schemas.microsoft.com/office/drawing/2014/main" id="{05BE2492-FF6B-1156-9A44-69D17482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8" r="18162" b="-1"/>
          <a:stretch/>
        </p:blipFill>
        <p:spPr bwMode="auto"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8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21BF9-ACB0-9152-8578-3BFADEB7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Grundbauplan einer Nervenzelle</a:t>
            </a:r>
          </a:p>
        </p:txBody>
      </p:sp>
      <p:pic>
        <p:nvPicPr>
          <p:cNvPr id="4" name="Grafik 3" descr="Ein Bild, das Entwurf, Zeichnung, Kinderkunst, Lineart enthält.&#10;&#10;Automatisch generierte Beschreibung">
            <a:extLst>
              <a:ext uri="{FF2B5EF4-FFF2-40B4-BE49-F238E27FC236}">
                <a16:creationId xmlns:a16="http://schemas.microsoft.com/office/drawing/2014/main" id="{C38F60BF-E589-1A5F-6E06-B9DD9552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8"/>
          <a:stretch/>
        </p:blipFill>
        <p:spPr>
          <a:xfrm>
            <a:off x="838200" y="1828800"/>
            <a:ext cx="7772400" cy="37115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0E6D982-4EBF-0BD3-CADD-F0527C4A7403}"/>
              </a:ext>
            </a:extLst>
          </p:cNvPr>
          <p:cNvSpPr txBox="1"/>
          <p:nvPr/>
        </p:nvSpPr>
        <p:spPr>
          <a:xfrm>
            <a:off x="9302496" y="1828800"/>
            <a:ext cx="230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dirty="0"/>
              <a:t>Zellkörper</a:t>
            </a:r>
          </a:p>
          <a:p>
            <a:pPr marL="342900" indent="-342900">
              <a:buAutoNum type="alphaLcParenR"/>
            </a:pPr>
            <a:r>
              <a:rPr lang="de-DE" dirty="0"/>
              <a:t>Dendriten</a:t>
            </a:r>
          </a:p>
          <a:p>
            <a:pPr marL="342900" indent="-342900">
              <a:buAutoNum type="alphaLcParenR"/>
            </a:pPr>
            <a:r>
              <a:rPr lang="de-DE" dirty="0"/>
              <a:t>Axon</a:t>
            </a:r>
          </a:p>
          <a:p>
            <a:pPr marL="342900" indent="-342900">
              <a:buAutoNum type="alphaLcParenR"/>
            </a:pPr>
            <a:r>
              <a:rPr lang="de-DE" dirty="0"/>
              <a:t>Synapse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97A8AC-36D5-961A-C323-D013CF29A763}"/>
              </a:ext>
            </a:extLst>
          </p:cNvPr>
          <p:cNvSpPr/>
          <p:nvPr/>
        </p:nvSpPr>
        <p:spPr>
          <a:xfrm>
            <a:off x="7656576" y="4535424"/>
            <a:ext cx="954024" cy="682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9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838FB-131F-D21E-4EAB-C45ED22B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Abstrahierung eines Graphen</a:t>
            </a:r>
          </a:p>
        </p:txBody>
      </p:sp>
      <p:pic>
        <p:nvPicPr>
          <p:cNvPr id="4" name="Grafik 3" descr="Ein Bild, das Zeichnung, Entwurf, Kinderkunst, Darstellung enthält.&#10;&#10;Automatisch generierte Beschreibung">
            <a:extLst>
              <a:ext uri="{FF2B5EF4-FFF2-40B4-BE49-F238E27FC236}">
                <a16:creationId xmlns:a16="http://schemas.microsoft.com/office/drawing/2014/main" id="{504B435F-B776-C8E8-5B0A-9A135BFC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06" y="1690688"/>
            <a:ext cx="5397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E7E63-9891-C3C8-0E74-0142134579B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dirty="0"/>
              <a:t>Bildgebung durch Kalzium-Fluoressenz</a:t>
            </a:r>
          </a:p>
        </p:txBody>
      </p:sp>
      <p:pic>
        <p:nvPicPr>
          <p:cNvPr id="4" name="Grafik 3" descr="Ein Bild, das Grün, Farbigkeit, Laser, Licht enthält.&#10;&#10;Automatisch generierte Beschreibung">
            <a:extLst>
              <a:ext uri="{FF2B5EF4-FFF2-40B4-BE49-F238E27FC236}">
                <a16:creationId xmlns:a16="http://schemas.microsoft.com/office/drawing/2014/main" id="{62903A83-16A2-595E-B72C-D3C25EC7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27" y="2253688"/>
            <a:ext cx="3839023" cy="3600000"/>
          </a:xfrm>
          <a:prstGeom prst="rect">
            <a:avLst/>
          </a:prstGeom>
        </p:spPr>
      </p:pic>
      <p:pic>
        <p:nvPicPr>
          <p:cNvPr id="1026" name="Picture 2" descr="Die 8 besten grün fluoreszierenden Calcium-Indikatoren | Biomol Blog |  Ressourcen | Biomol GmbH - Life Science Shop">
            <a:extLst>
              <a:ext uri="{FF2B5EF4-FFF2-40B4-BE49-F238E27FC236}">
                <a16:creationId xmlns:a16="http://schemas.microsoft.com/office/drawing/2014/main" id="{38DE3A9A-65B6-9422-59F4-0A308C5D0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4" t="4297" r="44833" b="17857"/>
          <a:stretch/>
        </p:blipFill>
        <p:spPr bwMode="auto">
          <a:xfrm>
            <a:off x="1" y="2253689"/>
            <a:ext cx="32779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I: Lernfähiges Netzwerk aus nur einem Neuron - Neuartiges KI-System nutzt  die Zeit statt räumlicher Knoten und Verknüpfungen - scinexx.de">
            <a:extLst>
              <a:ext uri="{FF2B5EF4-FFF2-40B4-BE49-F238E27FC236}">
                <a16:creationId xmlns:a16="http://schemas.microsoft.com/office/drawing/2014/main" id="{3B952953-AA06-DE0C-8A97-51845ABCE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112" r="19803"/>
          <a:stretch/>
        </p:blipFill>
        <p:spPr bwMode="auto">
          <a:xfrm>
            <a:off x="7202318" y="2253688"/>
            <a:ext cx="505196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8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B25BF-031D-5C74-3FC4-85F8E84D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Untergraph des neuronalen Schaltplans</a:t>
            </a:r>
          </a:p>
        </p:txBody>
      </p:sp>
      <p:pic>
        <p:nvPicPr>
          <p:cNvPr id="4" name="Grafik 3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661BFE37-D011-9FA3-612F-2C2D9E34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879600"/>
            <a:ext cx="5892800" cy="4356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/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𝐺𝑟𝑎𝑝h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𝑚𝑖𝑡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𝐾𝑎𝑛𝑡𝑒𝑛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𝐾𝑛𝑜𝑡𝑒𝑛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blipFill>
                <a:blip r:embed="rId3"/>
                <a:stretch>
                  <a:fillRect l="-957" t="-1493" r="-2392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35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B25BF-031D-5C74-3FC4-85F8E84D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Untergraph des neuronalen Schaltplans</a:t>
            </a:r>
          </a:p>
        </p:txBody>
      </p:sp>
      <p:pic>
        <p:nvPicPr>
          <p:cNvPr id="4" name="Grafik 3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661BFE37-D011-9FA3-612F-2C2D9E34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879600"/>
            <a:ext cx="5892800" cy="4356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/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𝐺𝑟𝑎𝑝h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𝑚𝑖𝑡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𝐾𝑎𝑛𝑡𝑒𝑛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𝐾𝑛𝑜𝑡𝑒𝑛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blipFill>
                <a:blip r:embed="rId3"/>
                <a:stretch>
                  <a:fillRect l="-957" t="-1493" r="-2392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FBEF2234-114B-EB73-F495-8C865BF0192F}"/>
              </a:ext>
            </a:extLst>
          </p:cNvPr>
          <p:cNvSpPr txBox="1"/>
          <p:nvPr/>
        </p:nvSpPr>
        <p:spPr>
          <a:xfrm>
            <a:off x="731520" y="2535936"/>
            <a:ext cx="253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Kantengewichte sind hier als Weglängen eines elektrischen Impulses zu verstehen. </a:t>
            </a:r>
          </a:p>
        </p:txBody>
      </p:sp>
    </p:spTree>
    <p:extLst>
      <p:ext uri="{BB962C8B-B14F-4D97-AF65-F5344CB8AC3E}">
        <p14:creationId xmlns:p14="http://schemas.microsoft.com/office/powerpoint/2010/main" val="205744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B25BF-031D-5C74-3FC4-85F8E84D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Untergraph des neuronalen Schaltplans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51CEFA-5550-8C2C-4A8E-EC71A23A9772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u="none" strike="noStrike" dirty="0">
                <a:effectLst/>
              </a:rPr>
              <a:t>„</a:t>
            </a:r>
            <a:r>
              <a:rPr lang="en-US" sz="2000" b="0" i="0" u="none" strike="noStrike" dirty="0" err="1">
                <a:effectLst/>
              </a:rPr>
              <a:t>Stellen</a:t>
            </a:r>
            <a:r>
              <a:rPr lang="en-US" sz="2000" b="0" i="0" u="none" strike="noStrike" dirty="0">
                <a:effectLst/>
              </a:rPr>
              <a:t> Sie </a:t>
            </a:r>
            <a:r>
              <a:rPr lang="en-US" sz="2000" b="0" i="0" u="none" strike="noStrike" dirty="0" err="1">
                <a:effectLst/>
              </a:rPr>
              <a:t>sich</a:t>
            </a:r>
            <a:r>
              <a:rPr lang="en-US" sz="2000" b="0" i="0" u="none" strike="noStrike" dirty="0">
                <a:effectLst/>
              </a:rPr>
              <a:t> das </a:t>
            </a:r>
            <a:r>
              <a:rPr lang="en-US" sz="2000" b="0" i="0" u="none" strike="noStrike" dirty="0" err="1">
                <a:effectLst/>
              </a:rPr>
              <a:t>menschliche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Gehirn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als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ein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Flughafen-Netzwerk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vor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Welche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Verbindung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ist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dann</a:t>
            </a:r>
            <a:r>
              <a:rPr lang="en-US" sz="2000" b="0" i="0" u="none" strike="noStrike" dirty="0">
                <a:effectLst/>
              </a:rPr>
              <a:t> die </a:t>
            </a:r>
            <a:r>
              <a:rPr lang="en-US" sz="2000" b="0" i="0" u="none" strike="noStrike" dirty="0" err="1">
                <a:effectLst/>
              </a:rPr>
              <a:t>schnellste</a:t>
            </a:r>
            <a:r>
              <a:rPr lang="en-US" sz="2000" b="0" i="0" u="none" strike="noStrike" dirty="0">
                <a:effectLst/>
              </a:rPr>
              <a:t> von Münster </a:t>
            </a:r>
            <a:r>
              <a:rPr lang="en-US" sz="2000" b="0" i="0" u="none" strike="noStrike" dirty="0" err="1">
                <a:effectLst/>
              </a:rPr>
              <a:t>nach</a:t>
            </a:r>
            <a:r>
              <a:rPr lang="en-US" sz="2000" b="0" i="0" u="none" strike="noStrike" dirty="0">
                <a:effectLst/>
              </a:rPr>
              <a:t> Sydney? Und wo </a:t>
            </a:r>
            <a:r>
              <a:rPr lang="en-US" sz="2000" b="0" i="0" u="none" strike="noStrike" dirty="0" err="1">
                <a:effectLst/>
              </a:rPr>
              <a:t>sind</a:t>
            </a:r>
            <a:r>
              <a:rPr lang="en-US" sz="2000" b="0" i="0" u="none" strike="noStrike" dirty="0">
                <a:effectLst/>
              </a:rPr>
              <a:t> die </a:t>
            </a:r>
            <a:r>
              <a:rPr lang="en-US" sz="2000" b="0" i="0" u="none" strike="noStrike" dirty="0" err="1">
                <a:effectLst/>
              </a:rPr>
              <a:t>Knotenpunkte</a:t>
            </a:r>
            <a:r>
              <a:rPr lang="en-US" sz="2000" b="0" i="0" u="none" strike="noStrike" dirty="0">
                <a:effectLst/>
              </a:rPr>
              <a:t>? </a:t>
            </a:r>
            <a:r>
              <a:rPr lang="en-US" sz="2000" b="0" i="0" u="none" strike="noStrike" dirty="0" err="1">
                <a:effectLst/>
              </a:rPr>
              <a:t>Genau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solche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Überlegungen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sind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auch</a:t>
            </a:r>
            <a:r>
              <a:rPr lang="en-US" sz="2000" b="0" i="0" u="none" strike="noStrike" dirty="0">
                <a:effectLst/>
              </a:rPr>
              <a:t> für den Aufbau des </a:t>
            </a:r>
            <a:r>
              <a:rPr lang="en-US" sz="2000" b="0" i="0" u="none" strike="noStrike" dirty="0" err="1">
                <a:effectLst/>
              </a:rPr>
              <a:t>Gehirns</a:t>
            </a:r>
            <a:r>
              <a:rPr lang="en-US" sz="2000" b="0" i="0" u="none" strike="noStrike" dirty="0">
                <a:effectLst/>
              </a:rPr>
              <a:t> relevant.“ (Dr</a:t>
            </a:r>
            <a:r>
              <a:rPr lang="en-US" sz="2000" dirty="0"/>
              <a:t>. Jonathan Rapple)</a:t>
            </a:r>
          </a:p>
        </p:txBody>
      </p:sp>
      <p:pic>
        <p:nvPicPr>
          <p:cNvPr id="4" name="Grafik 3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661BFE37-D011-9FA3-612F-2C2D9E34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171162"/>
            <a:ext cx="6155141" cy="45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B25BF-031D-5C74-3FC4-85F8E84D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Untergraph des neuronalen Schaltplans</a:t>
            </a:r>
          </a:p>
        </p:txBody>
      </p:sp>
      <p:pic>
        <p:nvPicPr>
          <p:cNvPr id="4" name="Grafik 3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661BFE37-D011-9FA3-612F-2C2D9E34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879600"/>
            <a:ext cx="5892800" cy="4356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/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𝐺𝑟𝑎𝑝h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𝑚𝑖𝑡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𝐾𝑎𝑛𝑡𝑒𝑛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𝐾𝑛𝑜𝑡𝑒𝑛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815D932-099C-39FF-B629-01AF28309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774" y="2105025"/>
                <a:ext cx="2647951" cy="830997"/>
              </a:xfrm>
              <a:prstGeom prst="rect">
                <a:avLst/>
              </a:prstGeom>
              <a:blipFill>
                <a:blip r:embed="rId3"/>
                <a:stretch>
                  <a:fillRect l="-957" t="-1493" r="-2392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FBEF2234-114B-EB73-F495-8C865BF0192F}"/>
              </a:ext>
            </a:extLst>
          </p:cNvPr>
          <p:cNvSpPr txBox="1"/>
          <p:nvPr/>
        </p:nvSpPr>
        <p:spPr>
          <a:xfrm>
            <a:off x="731520" y="2535936"/>
            <a:ext cx="253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Kantengewichte sind hier als Weglängen eines elektrischen Impulses zu verstehen.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DF254E-39AF-8FDA-E730-B54E4E682DBF}"/>
              </a:ext>
            </a:extLst>
          </p:cNvPr>
          <p:cNvSpPr txBox="1"/>
          <p:nvPr/>
        </p:nvSpPr>
        <p:spPr>
          <a:xfrm>
            <a:off x="731520" y="4181856"/>
            <a:ext cx="309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ermitteln: die Wahrscheinlichkeit eines Signals eines Neurons, ein Impulspotenzial in einem anderen Neuron zu aktivieren  </a:t>
            </a:r>
          </a:p>
        </p:txBody>
      </p:sp>
    </p:spTree>
    <p:extLst>
      <p:ext uri="{BB962C8B-B14F-4D97-AF65-F5344CB8AC3E}">
        <p14:creationId xmlns:p14="http://schemas.microsoft.com/office/powerpoint/2010/main" val="190279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B82D-2DD4-7C33-391F-6CD428D0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688" cy="1325563"/>
          </a:xfrm>
        </p:spPr>
        <p:txBody>
          <a:bodyPr/>
          <a:lstStyle/>
          <a:p>
            <a:r>
              <a:rPr lang="de-DE" dirty="0"/>
              <a:t>Untersuchung anhand des </a:t>
            </a:r>
            <a:r>
              <a:rPr lang="de-DE" dirty="0" err="1"/>
              <a:t>Djikstra</a:t>
            </a:r>
            <a:r>
              <a:rPr lang="de-DE" dirty="0"/>
              <a:t>-Algorithmus</a:t>
            </a:r>
          </a:p>
        </p:txBody>
      </p:sp>
      <p:pic>
        <p:nvPicPr>
          <p:cNvPr id="3" name="Grafik 2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269A2BEC-B90B-751D-C61D-B644DDE2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7" y="1936750"/>
            <a:ext cx="5892800" cy="4356100"/>
          </a:xfrm>
          <a:prstGeom prst="rect">
            <a:avLst/>
          </a:prstGeom>
        </p:spPr>
      </p:pic>
      <p:pic>
        <p:nvPicPr>
          <p:cNvPr id="5" name="Grafik 4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CEB07B3A-5280-A36F-26D5-9D38D532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2654300"/>
            <a:ext cx="5118100" cy="2921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D69F829-5A27-4DB8-5B4F-322A0D9C0DEE}"/>
              </a:ext>
            </a:extLst>
          </p:cNvPr>
          <p:cNvSpPr/>
          <p:nvPr/>
        </p:nvSpPr>
        <p:spPr>
          <a:xfrm>
            <a:off x="6554788" y="3364992"/>
            <a:ext cx="5118100" cy="2234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3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3D290C7-4FE3-11D6-E4E6-5F9CD34206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7075" y="0"/>
            <a:ext cx="5657850" cy="687902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C258933-A0D9-EC13-22B7-9E4BE694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26" y="2769949"/>
            <a:ext cx="6586347" cy="1318102"/>
          </a:xfrm>
          <a:prstGeom prst="roundRect">
            <a:avLst/>
          </a:prstGeom>
          <a:solidFill>
            <a:srgbClr val="819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z="6600" dirty="0">
                <a:solidFill>
                  <a:sysClr val="windowText" lastClr="000000"/>
                </a:solidFill>
              </a:rPr>
              <a:t>Was ist ein Graph?</a:t>
            </a:r>
          </a:p>
        </p:txBody>
      </p:sp>
    </p:spTree>
    <p:extLst>
      <p:ext uri="{BB962C8B-B14F-4D97-AF65-F5344CB8AC3E}">
        <p14:creationId xmlns:p14="http://schemas.microsoft.com/office/powerpoint/2010/main" val="302367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B82D-2DD4-7C33-391F-6CD428D0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688" cy="1325563"/>
          </a:xfrm>
        </p:spPr>
        <p:txBody>
          <a:bodyPr/>
          <a:lstStyle/>
          <a:p>
            <a:r>
              <a:rPr lang="de-DE" dirty="0"/>
              <a:t>Untersuchung anhand des </a:t>
            </a:r>
            <a:r>
              <a:rPr lang="de-DE" dirty="0" err="1"/>
              <a:t>Djikstra</a:t>
            </a:r>
            <a:r>
              <a:rPr lang="de-DE" dirty="0"/>
              <a:t>-Algorithmus</a:t>
            </a:r>
          </a:p>
        </p:txBody>
      </p:sp>
      <p:pic>
        <p:nvPicPr>
          <p:cNvPr id="3" name="Grafik 2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269A2BEC-B90B-751D-C61D-B644DDE2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7" y="1936750"/>
            <a:ext cx="5892800" cy="4356100"/>
          </a:xfrm>
          <a:prstGeom prst="rect">
            <a:avLst/>
          </a:prstGeom>
        </p:spPr>
      </p:pic>
      <p:pic>
        <p:nvPicPr>
          <p:cNvPr id="5" name="Grafik 4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CEB07B3A-5280-A36F-26D5-9D38D532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2654300"/>
            <a:ext cx="5118100" cy="2921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D69F829-5A27-4DB8-5B4F-322A0D9C0DEE}"/>
              </a:ext>
            </a:extLst>
          </p:cNvPr>
          <p:cNvSpPr/>
          <p:nvPr/>
        </p:nvSpPr>
        <p:spPr>
          <a:xfrm>
            <a:off x="6554788" y="3816096"/>
            <a:ext cx="5118100" cy="175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367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B82D-2DD4-7C33-391F-6CD428D0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688" cy="1325563"/>
          </a:xfrm>
        </p:spPr>
        <p:txBody>
          <a:bodyPr/>
          <a:lstStyle/>
          <a:p>
            <a:r>
              <a:rPr lang="de-DE" dirty="0"/>
              <a:t>Untersuchung anhand des </a:t>
            </a:r>
            <a:r>
              <a:rPr lang="de-DE" dirty="0" err="1"/>
              <a:t>Djikstra</a:t>
            </a:r>
            <a:r>
              <a:rPr lang="de-DE" dirty="0"/>
              <a:t>-Algorithmus</a:t>
            </a:r>
          </a:p>
        </p:txBody>
      </p:sp>
      <p:pic>
        <p:nvPicPr>
          <p:cNvPr id="3" name="Grafik 2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269A2BEC-B90B-751D-C61D-B644DDE2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7" y="1936750"/>
            <a:ext cx="5892800" cy="4356100"/>
          </a:xfrm>
          <a:prstGeom prst="rect">
            <a:avLst/>
          </a:prstGeom>
        </p:spPr>
      </p:pic>
      <p:pic>
        <p:nvPicPr>
          <p:cNvPr id="5" name="Grafik 4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CEB07B3A-5280-A36F-26D5-9D38D532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2654300"/>
            <a:ext cx="5118100" cy="2921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D69F829-5A27-4DB8-5B4F-322A0D9C0DEE}"/>
              </a:ext>
            </a:extLst>
          </p:cNvPr>
          <p:cNvSpPr/>
          <p:nvPr/>
        </p:nvSpPr>
        <p:spPr>
          <a:xfrm>
            <a:off x="6554788" y="4230624"/>
            <a:ext cx="5118100" cy="134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3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B82D-2DD4-7C33-391F-6CD428D0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688" cy="1325563"/>
          </a:xfrm>
        </p:spPr>
        <p:txBody>
          <a:bodyPr/>
          <a:lstStyle/>
          <a:p>
            <a:r>
              <a:rPr lang="de-DE" dirty="0"/>
              <a:t>Untersuchung anhand des </a:t>
            </a:r>
            <a:r>
              <a:rPr lang="de-DE" dirty="0" err="1"/>
              <a:t>Djikstra</a:t>
            </a:r>
            <a:r>
              <a:rPr lang="de-DE" dirty="0"/>
              <a:t>-Algorithmus</a:t>
            </a:r>
          </a:p>
        </p:txBody>
      </p:sp>
      <p:pic>
        <p:nvPicPr>
          <p:cNvPr id="3" name="Grafik 2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269A2BEC-B90B-751D-C61D-B644DDE2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7" y="1936750"/>
            <a:ext cx="5892800" cy="4356100"/>
          </a:xfrm>
          <a:prstGeom prst="rect">
            <a:avLst/>
          </a:prstGeom>
        </p:spPr>
      </p:pic>
      <p:pic>
        <p:nvPicPr>
          <p:cNvPr id="5" name="Grafik 4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CEB07B3A-5280-A36F-26D5-9D38D532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2654300"/>
            <a:ext cx="51181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0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B82D-2DD4-7C33-391F-6CD428D0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4688" cy="1325563"/>
          </a:xfrm>
        </p:spPr>
        <p:txBody>
          <a:bodyPr/>
          <a:lstStyle/>
          <a:p>
            <a:r>
              <a:rPr lang="de-DE" dirty="0"/>
              <a:t>Untersuchung anhand des </a:t>
            </a:r>
            <a:r>
              <a:rPr lang="de-DE" dirty="0" err="1"/>
              <a:t>Djikstra</a:t>
            </a:r>
            <a:r>
              <a:rPr lang="de-DE" dirty="0"/>
              <a:t>-Algorithmus</a:t>
            </a:r>
          </a:p>
        </p:txBody>
      </p:sp>
      <p:pic>
        <p:nvPicPr>
          <p:cNvPr id="3" name="Grafik 2" descr="Ein Bild, das Diagramm, Zeichnung, Reihe enthält.&#10;&#10;Automatisch generierte Beschreibung">
            <a:extLst>
              <a:ext uri="{FF2B5EF4-FFF2-40B4-BE49-F238E27FC236}">
                <a16:creationId xmlns:a16="http://schemas.microsoft.com/office/drawing/2014/main" id="{269A2BEC-B90B-751D-C61D-B644DDE2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7" y="1936750"/>
            <a:ext cx="5892800" cy="4356100"/>
          </a:xfrm>
          <a:prstGeom prst="rect">
            <a:avLst/>
          </a:prstGeom>
        </p:spPr>
      </p:pic>
      <p:pic>
        <p:nvPicPr>
          <p:cNvPr id="5" name="Grafik 4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CEB07B3A-5280-A36F-26D5-9D38D532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88" y="2654300"/>
            <a:ext cx="5118100" cy="2921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DEC45E-9667-2554-E992-4EF08632A831}"/>
              </a:ext>
            </a:extLst>
          </p:cNvPr>
          <p:cNvSpPr txBox="1"/>
          <p:nvPr/>
        </p:nvSpPr>
        <p:spPr>
          <a:xfrm>
            <a:off x="6554788" y="5923518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|AE|=|AB|+|BC|+|CG|+|GD|+|DE|= 18</a:t>
            </a:r>
          </a:p>
        </p:txBody>
      </p:sp>
    </p:spTree>
    <p:extLst>
      <p:ext uri="{BB962C8B-B14F-4D97-AF65-F5344CB8AC3E}">
        <p14:creationId xmlns:p14="http://schemas.microsoft.com/office/powerpoint/2010/main" val="4218496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bus Parkinson: Neuron mit Lewy-Körperchen. Diese enthalten Alpha-Synuklein, dessen Aggregation bei der Entstehung der Krankheit eine wichtige Rolle spielt. Foto: Dr_Microbe/stock.adobe.com">
            <a:extLst>
              <a:ext uri="{FF2B5EF4-FFF2-40B4-BE49-F238E27FC236}">
                <a16:creationId xmlns:a16="http://schemas.microsoft.com/office/drawing/2014/main" id="{306B23B9-22A5-239A-DE74-EC749B9EE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A05E2EE-D734-DFA4-B2B0-D6458390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„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Daten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legen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nahe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,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dass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die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dynamische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funktionelle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Konnektivität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im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Frühstadium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des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idiopathischen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Parkinsonsyndroms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beeinträchtigt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ist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“</a:t>
            </a:r>
            <a:b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20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bus Parkinson: Neuron mit Lewy-Körperchen. Diese enthalten Alpha-Synuklein, dessen Aggregation bei der Entstehung der Krankheit eine wichtige Rolle spielt. Foto: Dr_Microbe/stock.adobe.com">
            <a:extLst>
              <a:ext uri="{FF2B5EF4-FFF2-40B4-BE49-F238E27FC236}">
                <a16:creationId xmlns:a16="http://schemas.microsoft.com/office/drawing/2014/main" id="{306B23B9-22A5-239A-DE74-EC749B9EE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19" y="-21591"/>
            <a:ext cx="12230367" cy="68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A05E2EE-D734-DFA4-B2B0-D6458390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„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Daten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legen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nahe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,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dass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die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dynamische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funktionelle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Konnektivität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im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Frühstadium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des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idiopathischen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Parkinsonsyndroms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beeinträchtigt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3800" i="0" u="none" strike="noStrike" dirty="0" err="1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ist</a:t>
            </a:r>
            <a: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  <a:t>“</a:t>
            </a:r>
            <a:br>
              <a:rPr lang="en-US" sz="3800" i="0" u="none" strike="noStrike" dirty="0">
                <a:ln w="0" cmpd="dbl">
                  <a:solidFill>
                    <a:schemeClr val="tx1">
                      <a:alpha val="12000"/>
                    </a:schemeClr>
                  </a:solidFill>
                </a:ln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5" name="Grafik 4" descr="Ein Bild, das Reihe, Entwurf, Diagramm, Origami enthält.&#10;&#10;Automatisch generierte Beschreibung">
            <a:extLst>
              <a:ext uri="{FF2B5EF4-FFF2-40B4-BE49-F238E27FC236}">
                <a16:creationId xmlns:a16="http://schemas.microsoft.com/office/drawing/2014/main" id="{C5704A90-72FC-DD32-E283-2D5ACF89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59" y="4022880"/>
            <a:ext cx="3258058" cy="2175896"/>
          </a:xfrm>
          <a:prstGeom prst="rect">
            <a:avLst/>
          </a:prstGeom>
        </p:spPr>
      </p:pic>
      <p:pic>
        <p:nvPicPr>
          <p:cNvPr id="8" name="Grafik 7" descr="Ein Bild, das Reihe, Diagramm enthält.&#10;&#10;Automatisch generierte Beschreibung">
            <a:extLst>
              <a:ext uri="{FF2B5EF4-FFF2-40B4-BE49-F238E27FC236}">
                <a16:creationId xmlns:a16="http://schemas.microsoft.com/office/drawing/2014/main" id="{71AE4244-A08F-6E56-2503-4C3447431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163" y="4022880"/>
            <a:ext cx="3263843" cy="2175895"/>
          </a:xfrm>
          <a:prstGeom prst="rect">
            <a:avLst/>
          </a:prstGeom>
        </p:spPr>
      </p:pic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3662824D-5DD5-2F03-E9FC-AD3E9A533E00}"/>
              </a:ext>
            </a:extLst>
          </p:cNvPr>
          <p:cNvSpPr/>
          <p:nvPr/>
        </p:nvSpPr>
        <p:spPr>
          <a:xfrm>
            <a:off x="3483601" y="4968520"/>
            <a:ext cx="451104" cy="314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Universität Düsseldorf: Parkinson-Puzzleteil gefunden">
            <a:extLst>
              <a:ext uri="{FF2B5EF4-FFF2-40B4-BE49-F238E27FC236}">
                <a16:creationId xmlns:a16="http://schemas.microsoft.com/office/drawing/2014/main" id="{671BED9D-57CE-0165-A214-BB15A7D5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39" y="3754801"/>
            <a:ext cx="4586002" cy="27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3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is, Reihe, Diagramm enthält.&#10;&#10;Automatisch generierte Beschreibung">
            <a:extLst>
              <a:ext uri="{FF2B5EF4-FFF2-40B4-BE49-F238E27FC236}">
                <a16:creationId xmlns:a16="http://schemas.microsoft.com/office/drawing/2014/main" id="{7BBDCF2C-D5FB-DD47-1148-6A0067C9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04" y="1236788"/>
            <a:ext cx="3265245" cy="2805517"/>
          </a:xfrm>
          <a:prstGeom prst="rect">
            <a:avLst/>
          </a:prstGeom>
        </p:spPr>
      </p:pic>
      <p:pic>
        <p:nvPicPr>
          <p:cNvPr id="6" name="Grafik 5" descr="Ein Bild, das Kreis, Reihe, Diagramm enthält.&#10;&#10;Automatisch generierte Beschreibung">
            <a:extLst>
              <a:ext uri="{FF2B5EF4-FFF2-40B4-BE49-F238E27FC236}">
                <a16:creationId xmlns:a16="http://schemas.microsoft.com/office/drawing/2014/main" id="{3E025ABD-42B2-12C6-958E-1159CAAB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57" y="3588404"/>
            <a:ext cx="3380156" cy="26341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9752-66EF-A22A-0B8F-6A3EF732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Kategorisierung und Vergleich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A0F137-018C-D705-A3D9-C1CDC3696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51515"/>
          <a:stretch/>
        </p:blipFill>
        <p:spPr>
          <a:xfrm>
            <a:off x="2935563" y="1654048"/>
            <a:ext cx="3265245" cy="22932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746FCE-7BC2-921D-810F-203A29C17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1515"/>
          <a:stretch/>
        </p:blipFill>
        <p:spPr>
          <a:xfrm>
            <a:off x="6200808" y="3758894"/>
            <a:ext cx="3265246" cy="229321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AC71B9-6916-7D72-55CE-3BE537506B9E}"/>
              </a:ext>
            </a:extLst>
          </p:cNvPr>
          <p:cNvCxnSpPr/>
          <p:nvPr/>
        </p:nvCxnSpPr>
        <p:spPr>
          <a:xfrm flipV="1">
            <a:off x="2328863" y="2800653"/>
            <a:ext cx="842962" cy="95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70FDF38-7FC3-13F8-0493-A80710D306DC}"/>
              </a:ext>
            </a:extLst>
          </p:cNvPr>
          <p:cNvCxnSpPr/>
          <p:nvPr/>
        </p:nvCxnSpPr>
        <p:spPr>
          <a:xfrm flipH="1">
            <a:off x="8046720" y="2926080"/>
            <a:ext cx="816864" cy="102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53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in Schaltplan fürs Gehirn - Spektrum der Wissenschaft">
            <a:extLst>
              <a:ext uri="{FF2B5EF4-FFF2-40B4-BE49-F238E27FC236}">
                <a16:creationId xmlns:a16="http://schemas.microsoft.com/office/drawing/2014/main" id="{25254B6D-8543-0515-A6F9-72CBA796C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 r="12838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734CA8-469E-ECA1-07C1-425208E3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de-DE" sz="3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Graphentheorie findet Anwendung in der Neurobiologie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9BC10-DFBF-4A54-AA8B-3170C7C4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Darstellung des neuronalen Schaltplans</a:t>
            </a:r>
          </a:p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Reduzierung der Komplexität</a:t>
            </a:r>
          </a:p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Untersuchung und Kategorisierung des Netzwerkes durch </a:t>
            </a:r>
            <a:r>
              <a:rPr lang="de-DE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graphentheoretische</a:t>
            </a:r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Eigenschaften</a:t>
            </a:r>
          </a:p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Ermöglichung der Anwendung von  Algorithmen</a:t>
            </a:r>
          </a:p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Hilfe bei Entdeckung von Fehlfunktionen </a:t>
            </a:r>
          </a:p>
          <a:p>
            <a:r>
              <a:rPr lang="de-DE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Hilfe bei Therapieansätzen neuronaler Krankheiten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85D9A1-4717-B6E0-6A24-074FA41D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62" t="6230" b="7905"/>
          <a:stretch/>
        </p:blipFill>
        <p:spPr>
          <a:xfrm>
            <a:off x="8450317" y="3271933"/>
            <a:ext cx="3741663" cy="35860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32500E-8C9C-2CF7-49FC-0997A8BF7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1" t="6229" r="47854" b="7905"/>
          <a:stretch/>
        </p:blipFill>
        <p:spPr>
          <a:xfrm>
            <a:off x="8450317" y="0"/>
            <a:ext cx="3758374" cy="32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4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F28B-AC54-47F9-13E3-1B9DCB9D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2" y="5059192"/>
            <a:ext cx="6425867" cy="1160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Fragen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Vielen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Dank für die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Aufmerksamkeit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Netzwerke | dasGehirn.info - der Kosmos im Kopf">
            <a:extLst>
              <a:ext uri="{FF2B5EF4-FFF2-40B4-BE49-F238E27FC236}">
                <a16:creationId xmlns:a16="http://schemas.microsoft.com/office/drawing/2014/main" id="{CDFB694B-F850-CFA7-B6F6-BDC8A3E9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r="23961" b="-2"/>
          <a:stretch/>
        </p:blipFill>
        <p:spPr bwMode="auto">
          <a:xfrm>
            <a:off x="4966006" y="198381"/>
            <a:ext cx="3765946" cy="37659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: Lernfähiges Netzwerk aus nur einem Neuron - Neuartiges KI-System nutzt  die Zeit statt räumlicher Knoten und Verknüpfungen - scinexx.de">
            <a:extLst>
              <a:ext uri="{FF2B5EF4-FFF2-40B4-BE49-F238E27FC236}">
                <a16:creationId xmlns:a16="http://schemas.microsoft.com/office/drawing/2014/main" id="{6B849596-778A-B469-C499-D5691BF0A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8859" b="-3"/>
          <a:stretch/>
        </p:blipFill>
        <p:spPr bwMode="auto">
          <a:xfrm>
            <a:off x="1199083" y="10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703B332-DE94-C668-581D-6B216D442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r="17002" b="-2"/>
          <a:stretch/>
        </p:blipFill>
        <p:spPr bwMode="auto">
          <a:xfrm>
            <a:off x="-7" y="2090403"/>
            <a:ext cx="4151360" cy="4767590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uronales Netz – Wikipedia">
            <a:extLst>
              <a:ext uri="{FF2B5EF4-FFF2-40B4-BE49-F238E27FC236}">
                <a16:creationId xmlns:a16="http://schemas.microsoft.com/office/drawing/2014/main" id="{05BE2492-FF6B-1156-9A44-69D17482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8" r="18162" b="-1"/>
          <a:stretch/>
        </p:blipFill>
        <p:spPr bwMode="auto">
          <a:xfrm>
            <a:off x="8845412" y="10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6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E7EEE-D84F-0C04-6CDA-0CB876B9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9479C-8B1C-06D0-D6DC-E45A5F53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>
                <a:hlinkClick r:id="rId2"/>
              </a:rPr>
              <a:t>https://www.dasgehirn.info/sites/default/files/styles/scale_768_w/public/teaser/4.14.0%20Netzwerke%20Edi.jpg?itok=8M1li7wO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ef</a:t>
            </a:r>
            <a:r>
              <a:rPr lang="de-DE" dirty="0"/>
              <a:t>/</a:t>
            </a:r>
            <a:r>
              <a:rPr lang="de-DE" dirty="0" err="1"/>
              <a:t>Network_representation_of_brain_connectivity.JPG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www.scinexx.de</a:t>
            </a:r>
            <a:r>
              <a:rPr lang="de-DE" dirty="0"/>
              <a:t>/</a:t>
            </a:r>
            <a:r>
              <a:rPr lang="de-DE" dirty="0" err="1"/>
              <a:t>wp</a:t>
            </a:r>
            <a:r>
              <a:rPr lang="de-DE" dirty="0"/>
              <a:t>-content/</a:t>
            </a:r>
            <a:r>
              <a:rPr lang="de-DE" dirty="0" err="1"/>
              <a:t>uploads</a:t>
            </a:r>
            <a:r>
              <a:rPr lang="de-DE" dirty="0"/>
              <a:t>/</a:t>
            </a:r>
            <a:r>
              <a:rPr lang="de-DE" dirty="0" err="1"/>
              <a:t>z</a:t>
            </a:r>
            <a:r>
              <a:rPr lang="de-DE" dirty="0"/>
              <a:t>/</a:t>
            </a:r>
            <a:r>
              <a:rPr lang="de-DE" dirty="0" err="1"/>
              <a:t>e</a:t>
            </a:r>
            <a:r>
              <a:rPr lang="de-DE" dirty="0"/>
              <a:t>/</a:t>
            </a:r>
            <a:r>
              <a:rPr lang="de-DE" dirty="0" err="1"/>
              <a:t>zeitnetzg.jpg</a:t>
            </a:r>
            <a:endParaRPr lang="de-DE" dirty="0"/>
          </a:p>
          <a:p>
            <a:r>
              <a:rPr lang="de-DE" dirty="0">
                <a:hlinkClick r:id="rId3"/>
              </a:rPr>
              <a:t>https://upload.wikimedia.org/wikipedia/commons/thumb/0/03/C.elegans-brain-network.jpg/440px-C.elegans-brain-network.jpg</a:t>
            </a:r>
            <a:endParaRPr lang="de-DE" dirty="0"/>
          </a:p>
          <a:p>
            <a:r>
              <a:rPr lang="de-DE" dirty="0">
                <a:hlinkClick r:id="rId4"/>
              </a:rPr>
              <a:t>https://blog.codechef.com/2021/08/30/the-algorithms-behind-the-working-of-google-maps-dijkstras-and-a-star-algorithm/</a:t>
            </a:r>
            <a:endParaRPr lang="de-DE" dirty="0"/>
          </a:p>
          <a:p>
            <a:r>
              <a:rPr lang="de-DE" dirty="0">
                <a:hlinkClick r:id="rId5"/>
              </a:rPr>
              <a:t>https://images.app.goo.gl/RYrF2R94fUXAN9vn6</a:t>
            </a:r>
            <a:endParaRPr lang="de-DE" dirty="0"/>
          </a:p>
          <a:p>
            <a:r>
              <a:rPr lang="de-DE" dirty="0">
                <a:hlinkClick r:id="rId6"/>
              </a:rPr>
              <a:t>https://www.medizin.hhu.de/fileadmin/redaktion/Fakultaeten/Medizinische_Fakultaet/Dekanat/Bild_Presse_2022/ParkinsonPuzzleteil_1-s2.0-S0010945222000855-gr3_lrg.jpg</a:t>
            </a:r>
            <a:endParaRPr lang="de-DE" dirty="0"/>
          </a:p>
          <a:p>
            <a:r>
              <a:rPr lang="de-DE" dirty="0">
                <a:hlinkClick r:id="rId7"/>
              </a:rPr>
              <a:t>https://www.scinexx.de/wp-content/uploads/r/e/rechenneuroneng.jpg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cfcdn.aerzteblatt.de</a:t>
            </a:r>
            <a:r>
              <a:rPr lang="de-DE" dirty="0"/>
              <a:t>/</a:t>
            </a:r>
            <a:r>
              <a:rPr lang="de-DE" dirty="0" err="1"/>
              <a:t>bilder</a:t>
            </a:r>
            <a:r>
              <a:rPr lang="de-DE"/>
              <a:t>/151926-800-0</a:t>
            </a:r>
            <a:endParaRPr lang="de-DE" dirty="0"/>
          </a:p>
          <a:p>
            <a:r>
              <a:rPr lang="de-DE" dirty="0"/>
              <a:t>Weitere Bilder, Zitate und Informationen sind in meiner Seminarfacharbeit verlinkt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20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3D290C7-4FE3-11D6-E4E6-5F9CD34206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67075" y="0"/>
            <a:ext cx="5657850" cy="687902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D101AC1-B668-B273-7E0F-3419991A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190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in Schaltplan fürs Gehirn - Spektrum der Wissenschaft">
            <a:extLst>
              <a:ext uri="{FF2B5EF4-FFF2-40B4-BE49-F238E27FC236}">
                <a16:creationId xmlns:a16="http://schemas.microsoft.com/office/drawing/2014/main" id="{25254B6D-8543-0515-A6F9-72CBA796C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 r="12838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734CA8-469E-ECA1-07C1-425208E3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de-DE" sz="3700">
                <a:solidFill>
                  <a:srgbClr val="FFFFFF"/>
                </a:solidFill>
              </a:rPr>
              <a:t>Graphentheorie findet Anwendung in der Neurobiologie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9BC10-DFBF-4A54-AA8B-3170C7C4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Darstellung des neuronalen Schaltplans</a:t>
            </a:r>
          </a:p>
          <a:p>
            <a:r>
              <a:rPr lang="de-DE" sz="2000" dirty="0">
                <a:solidFill>
                  <a:srgbClr val="FFFFFF"/>
                </a:solidFill>
              </a:rPr>
              <a:t>Reduzierung der Komplexität</a:t>
            </a:r>
          </a:p>
          <a:p>
            <a:r>
              <a:rPr lang="de-DE" sz="2000" dirty="0">
                <a:solidFill>
                  <a:srgbClr val="FFFFFF"/>
                </a:solidFill>
              </a:rPr>
              <a:t>Untersuchung des Netzwerkes durch Eigenschaften</a:t>
            </a:r>
          </a:p>
          <a:p>
            <a:r>
              <a:rPr lang="de-DE" sz="2000" dirty="0">
                <a:solidFill>
                  <a:srgbClr val="FFFFFF"/>
                </a:solidFill>
              </a:rPr>
              <a:t>Ermöglichung von Algorithmen</a:t>
            </a:r>
          </a:p>
          <a:p>
            <a:r>
              <a:rPr lang="de-DE" sz="2000" dirty="0">
                <a:solidFill>
                  <a:srgbClr val="FFFFFF"/>
                </a:solidFill>
              </a:rPr>
              <a:t>Hilfe bei Entdeckung von Fehlfunktionen </a:t>
            </a:r>
          </a:p>
          <a:p>
            <a:r>
              <a:rPr lang="de-DE" sz="2000" dirty="0">
                <a:solidFill>
                  <a:srgbClr val="FFFFFF"/>
                </a:solidFill>
              </a:rPr>
              <a:t>Hilfe bei Therapieansätzen neuronaler Krankheiten</a:t>
            </a:r>
          </a:p>
        </p:txBody>
      </p:sp>
      <p:pic>
        <p:nvPicPr>
          <p:cNvPr id="9220" name="Picture 4" descr="Konnektom – Wikipedia">
            <a:extLst>
              <a:ext uri="{FF2B5EF4-FFF2-40B4-BE49-F238E27FC236}">
                <a16:creationId xmlns:a16="http://schemas.microsoft.com/office/drawing/2014/main" id="{27C0A054-C0B6-2CC0-3394-70247DF73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r="-2" b="7175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3D290C7-4FE3-11D6-E4E6-5F9CD34206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67075" y="0"/>
            <a:ext cx="5657850" cy="687902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D101AC1-B668-B273-7E0F-3419991A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477"/>
            <a:ext cx="3408566" cy="2999867"/>
          </a:xfrm>
        </p:spPr>
        <p:txBody>
          <a:bodyPr>
            <a:normAutofit/>
          </a:bodyPr>
          <a:lstStyle/>
          <a:p>
            <a:r>
              <a:rPr lang="de-DE" dirty="0"/>
              <a:t>Abstrahierung eines Graphen</a:t>
            </a:r>
          </a:p>
        </p:txBody>
      </p:sp>
      <p:pic>
        <p:nvPicPr>
          <p:cNvPr id="4" name="Grafik 3" descr="Ein Bild, das Karte, Text, Diagramm enthält.&#10;&#10;Automatisch generierte Beschreibung">
            <a:extLst>
              <a:ext uri="{FF2B5EF4-FFF2-40B4-BE49-F238E27FC236}">
                <a16:creationId xmlns:a16="http://schemas.microsoft.com/office/drawing/2014/main" id="{DE15FAE4-09E6-184C-D5DC-70661CC4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98" y="0"/>
            <a:ext cx="5640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Definition eines Graphen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553E652-DCB8-0BBB-8B8C-7F0C5419A4A1}"/>
                  </a:ext>
                </a:extLst>
              </p:cNvPr>
              <p:cNvSpPr txBox="1"/>
              <p:nvPr/>
            </p:nvSpPr>
            <p:spPr>
              <a:xfrm>
                <a:off x="836678" y="2883876"/>
                <a:ext cx="6359515" cy="67953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925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800" b="1" dirty="0"/>
                  <a:t>Graph </a:t>
                </a:r>
                <a:r>
                  <a:rPr lang="en-US" sz="2800" b="1" i="1" dirty="0"/>
                  <a:t>G </a:t>
                </a:r>
                <a:r>
                  <a:rPr lang="en-US" sz="2800" b="1" dirty="0"/>
                  <a:t>=</a:t>
                </a:r>
                <a:r>
                  <a:rPr lang="en-US" sz="2800" b="1" i="1" dirty="0"/>
                  <a:t> (V, E), </a:t>
                </a:r>
                <a:r>
                  <a:rPr lang="en-US" sz="2800" i="1" dirty="0"/>
                  <a:t>v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V, </a:t>
                </a:r>
                <a:r>
                  <a:rPr lang="en-US" sz="2800" dirty="0"/>
                  <a:t>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bzw</a:t>
                </a:r>
                <a:r>
                  <a:rPr lang="en-US" sz="2800" dirty="0"/>
                  <a:t>. </a:t>
                </a:r>
                <a:r>
                  <a:rPr lang="en-US" sz="2800" i="1" dirty="0"/>
                  <a:t>e</a:t>
                </a:r>
                <a:r>
                  <a:rPr lang="en-US" sz="2800" dirty="0"/>
                  <a:t> = 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/>
                  <a:t>)</a:t>
                </a:r>
              </a:p>
              <a:p>
                <a:pPr indent="-228600" algn="ctr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553E652-DCB8-0BBB-8B8C-7F0C5419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8" y="2883876"/>
                <a:ext cx="6359515" cy="679534"/>
              </a:xfrm>
              <a:prstGeom prst="roundRect">
                <a:avLst/>
              </a:prstGeom>
              <a:blipFill>
                <a:blip r:embed="rId2"/>
                <a:stretch>
                  <a:fillRect l="-797" t="-9259" r="-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Ein Bild, das Reihe, Kreis enthält.&#10;&#10;Automatisch generierte Beschreibung">
            <a:extLst>
              <a:ext uri="{FF2B5EF4-FFF2-40B4-BE49-F238E27FC236}">
                <a16:creationId xmlns:a16="http://schemas.microsoft.com/office/drawing/2014/main" id="{CA22313E-1386-BC2D-7D67-A570207B9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" r="450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6D3A7A0-4CE1-D348-1887-745D3C3DE12F}"/>
              </a:ext>
            </a:extLst>
          </p:cNvPr>
          <p:cNvSpPr txBox="1"/>
          <p:nvPr/>
        </p:nvSpPr>
        <p:spPr>
          <a:xfrm>
            <a:off x="1661192" y="3703300"/>
            <a:ext cx="1886680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/>
              <a:t>V</a:t>
            </a:r>
            <a:r>
              <a:rPr lang="de-DE" sz="1400" dirty="0"/>
              <a:t> für </a:t>
            </a:r>
            <a:r>
              <a:rPr lang="de-DE" sz="1400" dirty="0" err="1"/>
              <a:t>vertices</a:t>
            </a:r>
            <a:r>
              <a:rPr lang="de-DE" sz="1400" dirty="0"/>
              <a:t> = Knoten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86B2D0-5EF2-C0BA-980C-6D98125CE0EA}"/>
              </a:ext>
            </a:extLst>
          </p:cNvPr>
          <p:cNvSpPr txBox="1"/>
          <p:nvPr/>
        </p:nvSpPr>
        <p:spPr>
          <a:xfrm>
            <a:off x="2888676" y="2227289"/>
            <a:ext cx="2255520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/>
              <a:t>E </a:t>
            </a:r>
            <a:r>
              <a:rPr lang="de-DE" sz="1400" dirty="0"/>
              <a:t>für </a:t>
            </a:r>
            <a:r>
              <a:rPr lang="de-DE" sz="1400" dirty="0" err="1"/>
              <a:t>edges</a:t>
            </a:r>
            <a:r>
              <a:rPr lang="de-DE" sz="1400" dirty="0"/>
              <a:t> = Kanten</a:t>
            </a:r>
            <a:endParaRPr lang="de-DE" sz="1400" i="1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AECD846-B379-6267-3896-000A5AC8F1CA}"/>
              </a:ext>
            </a:extLst>
          </p:cNvPr>
          <p:cNvCxnSpPr>
            <a:cxnSpLocks/>
          </p:cNvCxnSpPr>
          <p:nvPr/>
        </p:nvCxnSpPr>
        <p:spPr>
          <a:xfrm flipV="1">
            <a:off x="2133600" y="3316224"/>
            <a:ext cx="470932" cy="387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36FD959-89DF-5B79-F37E-FCFC97AA8CDB}"/>
              </a:ext>
            </a:extLst>
          </p:cNvPr>
          <p:cNvCxnSpPr>
            <a:cxnSpLocks/>
          </p:cNvCxnSpPr>
          <p:nvPr/>
        </p:nvCxnSpPr>
        <p:spPr>
          <a:xfrm flipH="1">
            <a:off x="2987040" y="2575774"/>
            <a:ext cx="268224" cy="36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2EEB1A0B-0406-AFDD-EF25-C25C7D4FB3D4}"/>
                  </a:ext>
                </a:extLst>
              </p:cNvPr>
              <p:cNvSpPr txBox="1"/>
              <p:nvPr/>
            </p:nvSpPr>
            <p:spPr>
              <a:xfrm>
                <a:off x="6968189" y="5467283"/>
                <a:ext cx="133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2EEB1A0B-0406-AFDD-EF25-C25C7D4FB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189" y="5467283"/>
                <a:ext cx="1333635" cy="276999"/>
              </a:xfrm>
              <a:prstGeom prst="rect">
                <a:avLst/>
              </a:prstGeom>
              <a:blipFill>
                <a:blip r:embed="rId4"/>
                <a:stretch>
                  <a:fillRect l="-1887" r="-3774"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75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3" y="145669"/>
            <a:ext cx="4489704" cy="3536315"/>
          </a:xfrm>
        </p:spPr>
        <p:txBody>
          <a:bodyPr/>
          <a:lstStyle/>
          <a:p>
            <a:r>
              <a:rPr lang="de-DE" dirty="0"/>
              <a:t>Untersuchung eines Graphen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22313E-1386-BC2D-7D67-A570207B9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3"/>
          <a:stretch/>
        </p:blipFill>
        <p:spPr>
          <a:xfrm>
            <a:off x="3462528" y="-3870"/>
            <a:ext cx="6132575" cy="686187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299F12C-9E3F-F547-6603-EA60E27CD06B}"/>
              </a:ext>
            </a:extLst>
          </p:cNvPr>
          <p:cNvSpPr txBox="1"/>
          <p:nvPr/>
        </p:nvSpPr>
        <p:spPr>
          <a:xfrm>
            <a:off x="426720" y="3230880"/>
            <a:ext cx="336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Hamburg als Ausgangspunkt</a:t>
            </a:r>
          </a:p>
          <a:p>
            <a:pPr marL="285750" indent="-285750">
              <a:buFontTx/>
              <a:buChar char="-"/>
            </a:pPr>
            <a:r>
              <a:rPr lang="de-DE" dirty="0"/>
              <a:t>Ungerichteter Graph</a:t>
            </a:r>
          </a:p>
          <a:p>
            <a:pPr marL="285750" indent="-285750">
              <a:buFontTx/>
              <a:buChar char="-"/>
            </a:pPr>
            <a:r>
              <a:rPr lang="de-DE" dirty="0"/>
              <a:t>Schwach zusammenhängend</a:t>
            </a:r>
          </a:p>
        </p:txBody>
      </p:sp>
    </p:spTree>
    <p:extLst>
      <p:ext uri="{BB962C8B-B14F-4D97-AF65-F5344CB8AC3E}">
        <p14:creationId xmlns:p14="http://schemas.microsoft.com/office/powerpoint/2010/main" val="332183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3" y="145669"/>
            <a:ext cx="4489704" cy="3536315"/>
          </a:xfrm>
        </p:spPr>
        <p:txBody>
          <a:bodyPr/>
          <a:lstStyle/>
          <a:p>
            <a:r>
              <a:rPr lang="de-DE" dirty="0"/>
              <a:t>Untersuchung eines Graphen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99F12C-9E3F-F547-6603-EA60E27CD06B}"/>
              </a:ext>
            </a:extLst>
          </p:cNvPr>
          <p:cNvSpPr txBox="1"/>
          <p:nvPr/>
        </p:nvSpPr>
        <p:spPr>
          <a:xfrm>
            <a:off x="426720" y="3230880"/>
            <a:ext cx="336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Hamburg als Ausgangspunkt</a:t>
            </a:r>
          </a:p>
          <a:p>
            <a:pPr marL="285750" indent="-285750">
              <a:buFontTx/>
              <a:buChar char="-"/>
            </a:pPr>
            <a:r>
              <a:rPr lang="de-DE" dirty="0"/>
              <a:t>Ungerichteter Graph</a:t>
            </a:r>
          </a:p>
          <a:p>
            <a:pPr marL="285750" indent="-285750">
              <a:buFontTx/>
              <a:buChar char="-"/>
            </a:pPr>
            <a:r>
              <a:rPr lang="de-DE" dirty="0"/>
              <a:t>Schwach zusammenhängend</a:t>
            </a:r>
          </a:p>
          <a:p>
            <a:pPr marL="285750" indent="-285750">
              <a:buFontTx/>
              <a:buChar char="-"/>
            </a:pPr>
            <a:r>
              <a:rPr lang="de-DE" dirty="0"/>
              <a:t>Untergraph nicht zusammenhängend</a:t>
            </a:r>
          </a:p>
        </p:txBody>
      </p:sp>
      <p:pic>
        <p:nvPicPr>
          <p:cNvPr id="5" name="Grafik 4" descr="Ein Bild, das Reihe, Kreis enthält.&#10;&#10;Automatisch generierte Beschreibung">
            <a:extLst>
              <a:ext uri="{FF2B5EF4-FFF2-40B4-BE49-F238E27FC236}">
                <a16:creationId xmlns:a16="http://schemas.microsoft.com/office/drawing/2014/main" id="{44CDA3B8-DED0-052A-593D-E599ED527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2" t="7247" r="3897" b="3710"/>
          <a:stretch/>
        </p:blipFill>
        <p:spPr>
          <a:xfrm>
            <a:off x="3864864" y="136525"/>
            <a:ext cx="5925312" cy="64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1AA0-ED16-20F3-383F-3CB526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3" y="145669"/>
            <a:ext cx="4489704" cy="3536315"/>
          </a:xfrm>
        </p:spPr>
        <p:txBody>
          <a:bodyPr/>
          <a:lstStyle/>
          <a:p>
            <a:r>
              <a:rPr lang="de-DE" dirty="0"/>
              <a:t>Untersuchung eines Graphen</a:t>
            </a:r>
          </a:p>
        </p:txBody>
      </p:sp>
      <p:pic>
        <p:nvPicPr>
          <p:cNvPr id="7" name="Grafik 6" descr="Ein Bild, das Reihe, Kreis enthält.&#10;&#10;Automatisch generierte Beschreibung">
            <a:extLst>
              <a:ext uri="{FF2B5EF4-FFF2-40B4-BE49-F238E27FC236}">
                <a16:creationId xmlns:a16="http://schemas.microsoft.com/office/drawing/2014/main" id="{98EB4F89-6088-7847-2308-7DEA7FC5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08" y="16651"/>
            <a:ext cx="5414963" cy="68246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64F8B1-13DF-F0C3-EA0B-CA6D1D49C4B1}"/>
              </a:ext>
            </a:extLst>
          </p:cNvPr>
          <p:cNvSpPr txBox="1"/>
          <p:nvPr/>
        </p:nvSpPr>
        <p:spPr>
          <a:xfrm>
            <a:off x="426720" y="3230880"/>
            <a:ext cx="336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Hamburg als Ausgangspunkt</a:t>
            </a:r>
          </a:p>
          <a:p>
            <a:pPr marL="285750" indent="-285750">
              <a:buFontTx/>
              <a:buChar char="-"/>
            </a:pPr>
            <a:r>
              <a:rPr lang="de-DE" dirty="0"/>
              <a:t>Richtung der Kanten 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Eigenschaft: gerichteter Graph, stark zusammenhängend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243E1A8-BEA8-1A78-E021-8390707AB11E}"/>
                  </a:ext>
                </a:extLst>
              </p:cNvPr>
              <p:cNvSpPr txBox="1"/>
              <p:nvPr/>
            </p:nvSpPr>
            <p:spPr>
              <a:xfrm>
                <a:off x="9089136" y="1913826"/>
                <a:ext cx="2216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243E1A8-BEA8-1A78-E021-8390707AB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136" y="1913826"/>
                <a:ext cx="2216632" cy="276999"/>
              </a:xfrm>
              <a:prstGeom prst="rect">
                <a:avLst/>
              </a:prstGeom>
              <a:blipFill>
                <a:blip r:embed="rId3"/>
                <a:stretch>
                  <a:fillRect l="-1136" t="-8696" r="-1136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9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1202</Words>
  <Application>Microsoft Macintosh PowerPoint</Application>
  <PresentationFormat>Breitbild</PresentationFormat>
  <Paragraphs>134</Paragraphs>
  <Slides>40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</vt:lpstr>
      <vt:lpstr>Graphentheorie und deren Anwendung auf neuronale Signalübertragung</vt:lpstr>
      <vt:lpstr>Wie kann die Mathematik, insbesondere die Graphentheorie in der Neurobiologie helfen? Wie kann sie helfen, das Gehirn in seiner Komplexität darzustellen und zu verstehen?</vt:lpstr>
      <vt:lpstr>Was ist ein Graph?</vt:lpstr>
      <vt:lpstr>PowerPoint-Präsentation</vt:lpstr>
      <vt:lpstr>Abstrahierung eines Graphen</vt:lpstr>
      <vt:lpstr>Definition eines Graphen</vt:lpstr>
      <vt:lpstr>Untersuchung eines Graphen</vt:lpstr>
      <vt:lpstr>Untersuchung eines Graphen</vt:lpstr>
      <vt:lpstr>Untersuchung eines Graphen</vt:lpstr>
      <vt:lpstr>Untersuchung eines Graphen</vt:lpstr>
      <vt:lpstr>PowerPoint-Präsentation</vt:lpstr>
      <vt:lpstr>Darstellungsweisen eines Graphen - Adjazenzmatrix</vt:lpstr>
      <vt:lpstr>Darstellungsweisen eines Graphen - Adjazenzmatrix</vt:lpstr>
      <vt:lpstr>Darstellungsweisen eines Graphen - Adjazenzmatrix</vt:lpstr>
      <vt:lpstr>Darstellungsweisen eines Graphen - Adjazenzmatrix</vt:lpstr>
      <vt:lpstr>Darstellungsweisen eines Graphen - Adjazenzmatrix</vt:lpstr>
      <vt:lpstr>Darstellungsweisen eines Graphen - Inzidenzmatrix</vt:lpstr>
      <vt:lpstr>Darstellung eines Graphen</vt:lpstr>
      <vt:lpstr>Untersuchung eines Graphen anhand von Algorithmen</vt:lpstr>
      <vt:lpstr>Untersuchung eines Graphen anhand von Algorithmen</vt:lpstr>
      <vt:lpstr>Wie findet die Graphentheorie Anwendung in der Neurobiologie?</vt:lpstr>
      <vt:lpstr>Grundbauplan einer Nervenzelle</vt:lpstr>
      <vt:lpstr>Abstrahierung eines Graphen</vt:lpstr>
      <vt:lpstr>Bildgebung durch Kalzium-Fluoressenz</vt:lpstr>
      <vt:lpstr>Untergraph des neuronalen Schaltplans</vt:lpstr>
      <vt:lpstr>Untergraph des neuronalen Schaltplans</vt:lpstr>
      <vt:lpstr>Untergraph des neuronalen Schaltplans</vt:lpstr>
      <vt:lpstr>Untergraph des neuronalen Schaltplans</vt:lpstr>
      <vt:lpstr>Untersuchung anhand des Djikstra-Algorithmus</vt:lpstr>
      <vt:lpstr>Untersuchung anhand des Djikstra-Algorithmus</vt:lpstr>
      <vt:lpstr>Untersuchung anhand des Djikstra-Algorithmus</vt:lpstr>
      <vt:lpstr>Untersuchung anhand des Djikstra-Algorithmus</vt:lpstr>
      <vt:lpstr>Untersuchung anhand des Djikstra-Algorithmus</vt:lpstr>
      <vt:lpstr>„Daten legen nahe, dass die dynamische funktionelle Konnektivität im Frühstadium des idiopathischen Parkinsonsyndroms beeinträchtigt ist“ </vt:lpstr>
      <vt:lpstr>„Daten legen nahe, dass die dynamische funktionelle Konnektivität im Frühstadium des idiopathischen Parkinsonsyndroms beeinträchtigt ist“ </vt:lpstr>
      <vt:lpstr>Kategorisierung und Vergleich</vt:lpstr>
      <vt:lpstr>Graphentheorie findet Anwendung in der Neurobiologie</vt:lpstr>
      <vt:lpstr>Fragen? Vielen Dank für die Aufmerksamkeit</vt:lpstr>
      <vt:lpstr>Quellen</vt:lpstr>
      <vt:lpstr>Graphentheorie findet Anwendung in der Neurobiologie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Graphentheorie und deren Anwendung auf neuronale Signalübertragung</dc:title>
  <dc:creator>Lilith Schüler</dc:creator>
  <cp:lastModifiedBy>Lilith Schüler</cp:lastModifiedBy>
  <cp:revision>16</cp:revision>
  <dcterms:created xsi:type="dcterms:W3CDTF">2023-10-25T09:40:50Z</dcterms:created>
  <dcterms:modified xsi:type="dcterms:W3CDTF">2023-11-20T11:02:16Z</dcterms:modified>
</cp:coreProperties>
</file>